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7" r:id="rId4"/>
    <p:sldId id="261" r:id="rId5"/>
    <p:sldId id="262" r:id="rId6"/>
    <p:sldId id="263" r:id="rId7"/>
    <p:sldId id="264" r:id="rId8"/>
    <p:sldId id="266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294" autoAdjust="0"/>
    <p:restoredTop sz="99821" autoAdjust="0"/>
  </p:normalViewPr>
  <p:slideViewPr>
    <p:cSldViewPr>
      <p:cViewPr>
        <p:scale>
          <a:sx n="80" d="100"/>
          <a:sy n="80" d="100"/>
        </p:scale>
        <p:origin x="-130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6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0D32-8A05-450C-A271-C66CAD812B04}" type="datetimeFigureOut">
              <a:rPr lang="es-MX" smtClean="0"/>
              <a:pPr/>
              <a:t>06/10/2014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9CAE-D36A-4D4B-8DC8-B9C0CAA5AF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0D32-8A05-450C-A271-C66CAD812B04}" type="datetimeFigureOut">
              <a:rPr lang="es-MX" smtClean="0"/>
              <a:pPr/>
              <a:t>06/10/2014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9CAE-D36A-4D4B-8DC8-B9C0CAA5AF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0D32-8A05-450C-A271-C66CAD812B04}" type="datetimeFigureOut">
              <a:rPr lang="es-MX" smtClean="0"/>
              <a:pPr/>
              <a:t>06/10/2014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9CAE-D36A-4D4B-8DC8-B9C0CAA5AF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0D32-8A05-450C-A271-C66CAD812B04}" type="datetimeFigureOut">
              <a:rPr lang="es-MX" smtClean="0"/>
              <a:pPr/>
              <a:t>06/10/2014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9CAE-D36A-4D4B-8DC8-B9C0CAA5AF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0D32-8A05-450C-A271-C66CAD812B04}" type="datetimeFigureOut">
              <a:rPr lang="es-MX" smtClean="0"/>
              <a:pPr/>
              <a:t>06/10/2014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9CAE-D36A-4D4B-8DC8-B9C0CAA5AF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0D32-8A05-450C-A271-C66CAD812B04}" type="datetimeFigureOut">
              <a:rPr lang="es-MX" smtClean="0"/>
              <a:pPr/>
              <a:t>06/10/2014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9CAE-D36A-4D4B-8DC8-B9C0CAA5AF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0D32-8A05-450C-A271-C66CAD812B04}" type="datetimeFigureOut">
              <a:rPr lang="es-MX" smtClean="0"/>
              <a:pPr/>
              <a:t>06/10/2014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9CAE-D36A-4D4B-8DC8-B9C0CAA5AF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0D32-8A05-450C-A271-C66CAD812B04}" type="datetimeFigureOut">
              <a:rPr lang="es-MX" smtClean="0"/>
              <a:pPr/>
              <a:t>06/10/2014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9CAE-D36A-4D4B-8DC8-B9C0CAA5AF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0D32-8A05-450C-A271-C66CAD812B04}" type="datetimeFigureOut">
              <a:rPr lang="es-MX" smtClean="0"/>
              <a:pPr/>
              <a:t>06/10/2014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9CAE-D36A-4D4B-8DC8-B9C0CAA5AF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0D32-8A05-450C-A271-C66CAD812B04}" type="datetimeFigureOut">
              <a:rPr lang="es-MX" smtClean="0"/>
              <a:pPr/>
              <a:t>06/10/2014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9CAE-D36A-4D4B-8DC8-B9C0CAA5AF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0D32-8A05-450C-A271-C66CAD812B04}" type="datetimeFigureOut">
              <a:rPr lang="es-MX" smtClean="0"/>
              <a:pPr/>
              <a:t>06/10/2014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9CAE-D36A-4D4B-8DC8-B9C0CAA5AF19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70D32-8A05-450C-A271-C66CAD812B04}" type="datetimeFigureOut">
              <a:rPr lang="es-MX" smtClean="0"/>
              <a:pPr/>
              <a:t>06/10/2014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09CAE-D36A-4D4B-8DC8-B9C0CAA5AF1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4.wdp"/><Relationship Id="rId4" Type="http://schemas.openxmlformats.org/officeDocument/2006/relationships/image" Target="../media/image32.pn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microsoft.com/office/2007/relationships/hdphoto" Target="../media/hdphoto12.wdp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21095304">
            <a:off x="677274" y="2909460"/>
            <a:ext cx="7772400" cy="1470025"/>
          </a:xfrm>
        </p:spPr>
        <p:txBody>
          <a:bodyPr/>
          <a:lstStyle/>
          <a:p>
            <a:pPr algn="ctr"/>
            <a:r>
              <a:rPr lang="es-MX" dirty="0" smtClean="0"/>
              <a:t>¿Qué es la historia imperial ahora?</a:t>
            </a:r>
            <a:endParaRPr lang="es-MX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967626"/>
            <a:ext cx="2448273" cy="138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dondear rectángulo de esquina diagonal"/>
          <p:cNvSpPr/>
          <p:nvPr/>
        </p:nvSpPr>
        <p:spPr>
          <a:xfrm>
            <a:off x="173228" y="4398404"/>
            <a:ext cx="3663511" cy="939681"/>
          </a:xfrm>
          <a:prstGeom prst="round2Diag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ortar y redondear rectángulo de esquina sencilla"/>
          <p:cNvSpPr/>
          <p:nvPr/>
        </p:nvSpPr>
        <p:spPr>
          <a:xfrm>
            <a:off x="173228" y="3238267"/>
            <a:ext cx="3397675" cy="550773"/>
          </a:xfrm>
          <a:prstGeom prst="snipRoundRect">
            <a:avLst/>
          </a:prstGeom>
          <a:solidFill>
            <a:srgbClr val="52ADD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Paralelogramo"/>
          <p:cNvSpPr/>
          <p:nvPr/>
        </p:nvSpPr>
        <p:spPr>
          <a:xfrm>
            <a:off x="6108064" y="3327202"/>
            <a:ext cx="2592288" cy="781637"/>
          </a:xfrm>
          <a:prstGeom prst="parallelogram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ortar rectángulo de esquina del mismo lado"/>
          <p:cNvSpPr/>
          <p:nvPr/>
        </p:nvSpPr>
        <p:spPr>
          <a:xfrm>
            <a:off x="4572000" y="1807074"/>
            <a:ext cx="4320480" cy="973853"/>
          </a:xfrm>
          <a:prstGeom prst="snip2Same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CuadroTexto"/>
          <p:cNvSpPr txBox="1"/>
          <p:nvPr/>
        </p:nvSpPr>
        <p:spPr>
          <a:xfrm>
            <a:off x="105973" y="542305"/>
            <a:ext cx="3312368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Los arqueólogos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410" b="98394" l="493" r="990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5742" y="75066"/>
            <a:ext cx="1512168" cy="185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3886" y="181395"/>
            <a:ext cx="394859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683" y="1807074"/>
            <a:ext cx="3208658" cy="139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477910" y="1807074"/>
            <a:ext cx="4054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Los historiadores del arte</a:t>
            </a: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4118" y="3182444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Los cartógrafos </a:t>
            </a: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810" b="96380" l="3509" r="956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20" y="4718952"/>
            <a:ext cx="1664780" cy="161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13613" y="4329636"/>
            <a:ext cx="36635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Los historiadores de la medicina</a:t>
            </a: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79368" y="3238267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MX" sz="2800" b="1" dirty="0" smtClean="0">
                <a:latin typeface="Aparajita" pitchFamily="34" charset="0"/>
                <a:cs typeface="Aparajita" pitchFamily="34" charset="0"/>
              </a:rPr>
              <a:t>Los historiadores intelectuales</a:t>
            </a:r>
            <a:endParaRPr lang="es-MX" sz="28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211960" y="4718952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Y muchos otros, han contribuido con sus percepciones particulares y sus órdenes del día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3814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ágrima"/>
          <p:cNvSpPr/>
          <p:nvPr/>
        </p:nvSpPr>
        <p:spPr>
          <a:xfrm rot="15776248">
            <a:off x="1033718" y="89238"/>
            <a:ext cx="6716523" cy="7076753"/>
          </a:xfrm>
          <a:prstGeom prst="teardrop">
            <a:avLst>
              <a:gd name="adj" fmla="val 112346"/>
            </a:avLst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CuadroTexto"/>
          <p:cNvSpPr txBox="1"/>
          <p:nvPr/>
        </p:nvSpPr>
        <p:spPr>
          <a:xfrm>
            <a:off x="1259632" y="703837"/>
            <a:ext cx="47534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 smtClean="0">
                <a:latin typeface="Aparajita" pitchFamily="34" charset="0"/>
                <a:cs typeface="Aparajita" pitchFamily="34" charset="0"/>
              </a:rPr>
              <a:t>Esto ha dado como resultado una riqueza de información nueva y de ideas, e hizo posible no sólo nuevas vías de estudio, sino también medios a través de los cuales el trabajo más antiguo, a menudo muy valioso, se puede volver a conocer y a valorar.</a:t>
            </a:r>
            <a:endParaRPr lang="es-MX" sz="3200" b="1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88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4716" y="4465345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7566" y="4414098"/>
            <a:ext cx="928825" cy="9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273" b="100000" l="4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1451" y="730909"/>
            <a:ext cx="2181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670" b="100000" l="3896" r="94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40285"/>
            <a:ext cx="22002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09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ultidocumento"/>
          <p:cNvSpPr/>
          <p:nvPr/>
        </p:nvSpPr>
        <p:spPr>
          <a:xfrm>
            <a:off x="5364088" y="620688"/>
            <a:ext cx="3600400" cy="4392488"/>
          </a:xfrm>
          <a:prstGeom prst="flowChartMultidocumen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Documento"/>
          <p:cNvSpPr/>
          <p:nvPr/>
        </p:nvSpPr>
        <p:spPr>
          <a:xfrm>
            <a:off x="539552" y="476672"/>
            <a:ext cx="4320480" cy="5184576"/>
          </a:xfrm>
          <a:prstGeom prst="flowChartDocumen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CuadroTexto"/>
          <p:cNvSpPr txBox="1"/>
          <p:nvPr/>
        </p:nvSpPr>
        <p:spPr>
          <a:xfrm>
            <a:off x="2483768" y="234888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5508104" y="1406099"/>
            <a:ext cx="28083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El historiador imperial necesita adoptar una perspectiva comparativa y ser un enamorado de la </a:t>
            </a:r>
            <a:r>
              <a:rPr lang="es-MX" sz="2800" b="1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longue</a:t>
            </a:r>
            <a:r>
              <a:rPr lang="es-MX" sz="28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s-MX" sz="2800" b="1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durée</a:t>
            </a:r>
            <a:r>
              <a:rPr lang="es-MX" sz="28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(larga duración).</a:t>
            </a:r>
            <a:endParaRPr lang="es-MX" sz="28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6" y="836712"/>
            <a:ext cx="381642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s-MX" sz="2800" b="1" dirty="0" smtClean="0">
                <a:latin typeface="Aparajita" pitchFamily="34" charset="0"/>
                <a:cs typeface="Aparajita" pitchFamily="34" charset="0"/>
              </a:rPr>
              <a:t>En primer lugar. La historia imperial reconoce que los distintos tipos de Imperio, junto con los distintos tipos de Monarquía, han sido las formas de poder y de gobierno mas ubicuos y persistentes en el pasado y presente global.</a:t>
            </a:r>
          </a:p>
          <a:p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747" b="978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24303"/>
            <a:ext cx="2304256" cy="238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50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5820152" y="409893"/>
            <a:ext cx="3312368" cy="4896544"/>
          </a:xfrm>
          <a:prstGeom prst="ellipse">
            <a:avLst/>
          </a:prstGeom>
          <a:solidFill>
            <a:srgbClr val="D746E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Pentágono"/>
          <p:cNvSpPr/>
          <p:nvPr/>
        </p:nvSpPr>
        <p:spPr>
          <a:xfrm>
            <a:off x="395536" y="733832"/>
            <a:ext cx="5176976" cy="3785652"/>
          </a:xfrm>
          <a:prstGeom prst="homePlat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CuadroTexto"/>
          <p:cNvSpPr txBox="1"/>
          <p:nvPr/>
        </p:nvSpPr>
        <p:spPr>
          <a:xfrm>
            <a:off x="405448" y="742206"/>
            <a:ext cx="3842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Los que la practican tienen que estar deseosos de ser sensibles a investigar las múltiples, y a menudo paradójicas, conexiones que han operado entre los distintos territorios y pueblos a través del tiempo.</a:t>
            </a:r>
          </a:p>
          <a:p>
            <a:r>
              <a:rPr lang="es-MX" sz="24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Reconocer la completa diversidad de los sistemas de poder y de los actores implicados.</a:t>
            </a:r>
            <a:endParaRPr lang="es-MX" sz="24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288204" y="949951"/>
            <a:ext cx="237626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En segundo lugar. La historia imperial trata, a modo de quintaesencia, de lo que se ha llamado conexidad.</a:t>
            </a:r>
          </a:p>
          <a:p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103" b="100000" l="1622" r="994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23928"/>
            <a:ext cx="2463634" cy="362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551" b="89888" l="1773" r="98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974" y="4766380"/>
            <a:ext cx="26860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2221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Nube"/>
          <p:cNvSpPr/>
          <p:nvPr/>
        </p:nvSpPr>
        <p:spPr>
          <a:xfrm>
            <a:off x="251520" y="260648"/>
            <a:ext cx="6120680" cy="4392488"/>
          </a:xfrm>
          <a:prstGeom prst="cloud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CuadroTexto"/>
          <p:cNvSpPr txBox="1"/>
          <p:nvPr/>
        </p:nvSpPr>
        <p:spPr>
          <a:xfrm>
            <a:off x="1331640" y="1118064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En tercer lugar. Debido a su competencia masiva y su intrínseco carácter discutible, la historia imperial es una disciplina inmensamente desafiante. 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679" b="96429" l="0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3550854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9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ol"/>
          <p:cNvSpPr/>
          <p:nvPr/>
        </p:nvSpPr>
        <p:spPr>
          <a:xfrm>
            <a:off x="199296" y="188640"/>
            <a:ext cx="8856984" cy="6552728"/>
          </a:xfrm>
          <a:prstGeom prst="su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CuadroTexto"/>
          <p:cNvSpPr txBox="1"/>
          <p:nvPr/>
        </p:nvSpPr>
        <p:spPr>
          <a:xfrm>
            <a:off x="2771800" y="2033843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Conclusión:</a:t>
            </a:r>
          </a:p>
          <a:p>
            <a:pPr algn="ctr"/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En el estado actual de la academia británica, perseguir este tema con un grado apropiado de aliento, rigor y audacia es extremadamente difícil. Sin embargo, hay pocos temas mas indispensables para forjar una comprensión adecuada de este país y del mundo en general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87624" y="332656"/>
            <a:ext cx="642704" cy="1368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4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3680" y="188640"/>
            <a:ext cx="20859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6714" l="847" r="995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74" y="4712543"/>
            <a:ext cx="22479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041357" y="5373216"/>
            <a:ext cx="41026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7200" b="1" i="1" cap="none" spc="0" dirty="0" smtClean="0">
                <a:ln w="11430">
                  <a:solidFill>
                    <a:srgbClr val="FFFF0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Historia</a:t>
            </a:r>
            <a:endParaRPr lang="es-ES" sz="7200" b="1" i="1" cap="none" spc="0" dirty="0">
              <a:ln w="11430">
                <a:solidFill>
                  <a:srgbClr val="FFFF00"/>
                </a:solidFill>
              </a:ln>
              <a:solidFill>
                <a:srgbClr val="92D05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15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7584" y="59469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61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pPr algn="ctr"/>
            <a:r>
              <a:rPr lang="es-MX" dirty="0" smtClean="0"/>
              <a:t>Linda Colley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8024" y="1609416"/>
            <a:ext cx="4355976" cy="5248584"/>
          </a:xfrm>
        </p:spPr>
        <p:txBody>
          <a:bodyPr/>
          <a:lstStyle/>
          <a:p>
            <a:r>
              <a:rPr lang="es-MX" dirty="0"/>
              <a:t> N</a:t>
            </a:r>
            <a:r>
              <a:rPr lang="es-MX" dirty="0" smtClean="0"/>
              <a:t>ació el </a:t>
            </a:r>
            <a:r>
              <a:rPr lang="es-MX" dirty="0"/>
              <a:t>13 de septiembre </a:t>
            </a:r>
            <a:r>
              <a:rPr lang="es-MX" dirty="0" smtClean="0"/>
              <a:t>1949, es una historiadora </a:t>
            </a:r>
            <a:r>
              <a:rPr lang="es-MX" dirty="0"/>
              <a:t>de la Gran Bretaña, el imperio y el nacionalismo.</a:t>
            </a:r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Mi primer contacto formal con la historia imperial fue como estudiante de la universidad de Bristol a principios de los años setenta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28284">
            <a:off x="595903" y="1455811"/>
            <a:ext cx="410445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96752"/>
          </a:xfrm>
        </p:spPr>
        <p:txBody>
          <a:bodyPr/>
          <a:lstStyle/>
          <a:p>
            <a:r>
              <a:rPr lang="es-ES" dirty="0"/>
              <a:t>¿</a:t>
            </a:r>
            <a:r>
              <a:rPr lang="es-ES" dirty="0" smtClean="0"/>
              <a:t>Cuáles </a:t>
            </a:r>
            <a:r>
              <a:rPr lang="es-ES" dirty="0"/>
              <a:t>eran mis impresiones de estudiantes sobre la historia </a:t>
            </a:r>
            <a:r>
              <a:rPr lang="es-ES" dirty="0" smtClean="0"/>
              <a:t>imperial?</a:t>
            </a:r>
            <a:endParaRPr lang="en-U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6441814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451"/>
                <a:gridCol w="2815495"/>
                <a:gridCol w="3341054"/>
              </a:tblGrid>
              <a:tr h="121258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Estaba completamente dividida en compartimientos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Parecía una empresa comprensivamente masculina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Demasiado extraña, demasiado especifica y anticuada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44486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42" y="2132856"/>
            <a:ext cx="266429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607" y="3679304"/>
            <a:ext cx="273685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42" y="5229200"/>
            <a:ext cx="273685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92895"/>
            <a:ext cx="2520280" cy="161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6888" y="4231902"/>
            <a:ext cx="273018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56733"/>
            <a:ext cx="3149931" cy="426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773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936104"/>
          </a:xfrm>
        </p:spPr>
        <p:txBody>
          <a:bodyPr/>
          <a:lstStyle/>
          <a:p>
            <a:pPr algn="ctr"/>
            <a:r>
              <a:rPr lang="es-MX" dirty="0" smtClean="0"/>
              <a:t>¿Qué es la historia imperial?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-1035496"/>
            <a:ext cx="6444208" cy="78934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r>
              <a:rPr lang="es-MX" dirty="0" smtClean="0"/>
              <a:t>Reconoce que los distintos tipos de imperio, junto con los distintos tipos de Monarquía, han sido las formas de poder y de gobierno ubicuos y persistentes en el pasado y en el presente global</a:t>
            </a:r>
          </a:p>
          <a:p>
            <a:pPr marL="0" indent="0" algn="just">
              <a:buNone/>
            </a:pPr>
            <a:endParaRPr lang="es-MX" dirty="0"/>
          </a:p>
          <a:p>
            <a:pPr algn="just"/>
            <a:r>
              <a:rPr lang="es-MX" dirty="0" smtClean="0"/>
              <a:t>Trata a modo de quintaesencia, de lo que se ha llamado conexidad</a:t>
            </a:r>
          </a:p>
          <a:p>
            <a:pPr marL="0" indent="0" algn="just">
              <a:buNone/>
            </a:pPr>
            <a:endParaRPr lang="es-MX" dirty="0" smtClean="0"/>
          </a:p>
          <a:p>
            <a:pPr algn="just"/>
            <a:r>
              <a:rPr lang="es-MX" dirty="0" smtClean="0"/>
              <a:t>Debido a su competencia masiva y su intrínseco carácter discutible, la historia imperial es una disciplina inmensamente desafiante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08624">
            <a:off x="7413438" y="842007"/>
            <a:ext cx="164521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000240"/>
            <a:ext cx="1639074" cy="136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56992"/>
            <a:ext cx="17526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000637"/>
            <a:ext cx="1868180" cy="185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Tema II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764704"/>
            <a:ext cx="8544272" cy="2789838"/>
          </a:xfrm>
        </p:spPr>
        <p:txBody>
          <a:bodyPr/>
          <a:lstStyle/>
          <a:p>
            <a:r>
              <a:rPr lang="es-MX" dirty="0" smtClean="0"/>
              <a:t>Trata fundamentalmente sobre la </a:t>
            </a:r>
            <a:r>
              <a:rPr lang="es-MX" dirty="0" err="1" smtClean="0"/>
              <a:t>conexdad</a:t>
            </a:r>
            <a:r>
              <a:rPr lang="es-MX" dirty="0" smtClean="0"/>
              <a:t>, la identificación e investigación de las múltiples conexiones que existieron a lo largo del tiempo entre los distintos sectores del mundo y de los distintos pueblos.</a:t>
            </a:r>
          </a:p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995" y="2652713"/>
            <a:ext cx="2819460" cy="311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8372" y="2722317"/>
            <a:ext cx="2715010" cy="327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0388" y="2652713"/>
            <a:ext cx="2943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113" y="4451995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Philip Morgan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4008" y="1196752"/>
            <a:ext cx="3888431" cy="4968551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r>
              <a:rPr lang="es-MX" dirty="0" smtClean="0"/>
              <a:t>Británico </a:t>
            </a:r>
            <a:r>
              <a:rPr lang="es-MX" dirty="0"/>
              <a:t>historiador</a:t>
            </a:r>
          </a:p>
          <a:p>
            <a:r>
              <a:rPr lang="es-MX" dirty="0" smtClean="0"/>
              <a:t>Impone retos masivos a los historiadores</a:t>
            </a:r>
          </a:p>
          <a:p>
            <a:r>
              <a:rPr lang="es-MX" dirty="0" smtClean="0"/>
              <a:t>Ya no es suficiente y nunca lo fue, que los historiadores imperiales británicos se concentren en el impacto de sucesivas diásporas inglesas, galesas, escocesas e irlandesas sobre los pueblos y tierras que invadieron.</a:t>
            </a:r>
          </a:p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72816"/>
            <a:ext cx="354948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-963488"/>
            <a:ext cx="9144000" cy="7821488"/>
          </a:xfrm>
        </p:spPr>
        <p:txBody>
          <a:bodyPr/>
          <a:lstStyle/>
          <a:p>
            <a:r>
              <a:rPr lang="es-MX" dirty="0" smtClean="0"/>
              <a:t>La historia imperial no debe ser una historia unilateral, de una dirección que de forma invariable solo privilegia a un conjunto de voces.</a:t>
            </a:r>
          </a:p>
          <a:p>
            <a:r>
              <a:rPr lang="es-MX" dirty="0" smtClean="0"/>
              <a:t>Los eruditos británicos necesitan adquirir una comprensión multilateral de lo que fue el imperio y lo que hizo,  y una conciencia también de los pasados autónomos de las sociedades impactadas por Gran Bretaña.</a:t>
            </a:r>
          </a:p>
          <a:p>
            <a:r>
              <a:rPr lang="es-MX" dirty="0"/>
              <a:t>Comprender las interconexiones tejitas alrededor del imperio británico, es una tarea enorme, multifacética y estrictamente mutua y no simplemente un reto para el anterior poder imperial solo.</a:t>
            </a:r>
          </a:p>
          <a:p>
            <a:endParaRPr lang="es-MX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72127"/>
            <a:ext cx="2592288" cy="201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72127"/>
            <a:ext cx="2687238" cy="201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88648"/>
            <a:ext cx="2708592" cy="177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000"/>
          </a:xfrm>
        </p:spPr>
        <p:txBody>
          <a:bodyPr/>
          <a:lstStyle/>
          <a:p>
            <a:r>
              <a:rPr lang="es-MX" dirty="0" smtClean="0"/>
              <a:t>Los historiadores imperiales necesitan prestar mas atención de la que normalmente le han dado hasta ahora al imperio británico dentro de Europa.</a:t>
            </a:r>
          </a:p>
          <a:p>
            <a:endParaRPr lang="es-MX" dirty="0" smtClean="0"/>
          </a:p>
          <a:p>
            <a:endParaRPr lang="es-MX" dirty="0" smtClean="0"/>
          </a:p>
          <a:p>
            <a:pPr>
              <a:buNone/>
            </a:pPr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¿Qué es la historia imperial británica?</a:t>
            </a:r>
          </a:p>
          <a:p>
            <a:pPr>
              <a:buNone/>
            </a:pPr>
            <a:r>
              <a:rPr lang="es-MX" dirty="0" smtClean="0"/>
              <a:t>Para contestar dicha pregunta hace falta incorporar al Mediterráneo como parte de la respuesta, y no solo al Atlántico, al Pacifico o al Océano Indico.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2781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7768" y="1775098"/>
            <a:ext cx="23717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7329" y="468181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6205" y="469012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52963"/>
            <a:ext cx="2134794" cy="210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5"/>
          <a:stretch/>
        </p:blipFill>
        <p:spPr bwMode="auto">
          <a:xfrm>
            <a:off x="4211960" y="-1"/>
            <a:ext cx="493204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Pentágono"/>
          <p:cNvSpPr/>
          <p:nvPr/>
        </p:nvSpPr>
        <p:spPr>
          <a:xfrm>
            <a:off x="323528" y="476672"/>
            <a:ext cx="4320480" cy="5190971"/>
          </a:xfrm>
          <a:prstGeom prst="homePlat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12128" y="1443840"/>
            <a:ext cx="3251760" cy="397031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La historia imperial, en términos de estudio erudito de los imperios, de sus ideologías, obras y efectos, es ahora mucho más interdisciplinaria y mucho mas distinta en términos de contenido y metodologías.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2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ano">
  <a:themeElements>
    <a:clrScheme name="Verano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Veran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718</Words>
  <Application>Microsoft Office PowerPoint</Application>
  <PresentationFormat>Presentación en pantalla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Verano</vt:lpstr>
      <vt:lpstr>¿Qué es la historia imperial ahora?</vt:lpstr>
      <vt:lpstr>Linda Colley</vt:lpstr>
      <vt:lpstr>¿Cuáles eran mis impresiones de estudiantes sobre la historia imperial?</vt:lpstr>
      <vt:lpstr>¿Qué es la historia imperial?</vt:lpstr>
      <vt:lpstr>Tema II</vt:lpstr>
      <vt:lpstr>Philip Morgan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la historia imperial ahora?</dc:title>
  <dc:creator>PC11</dc:creator>
  <cp:lastModifiedBy>PC11</cp:lastModifiedBy>
  <cp:revision>21</cp:revision>
  <dcterms:created xsi:type="dcterms:W3CDTF">2014-09-25T12:27:42Z</dcterms:created>
  <dcterms:modified xsi:type="dcterms:W3CDTF">2014-10-06T16:32:22Z</dcterms:modified>
</cp:coreProperties>
</file>