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56" r:id="rId2"/>
    <p:sldMasterId id="2147483768" r:id="rId3"/>
    <p:sldMasterId id="2147483780" r:id="rId4"/>
  </p:sldMasterIdLst>
  <p:sldIdLst>
    <p:sldId id="256" r:id="rId5"/>
    <p:sldId id="257" r:id="rId6"/>
    <p:sldId id="260" r:id="rId7"/>
    <p:sldId id="289" r:id="rId8"/>
    <p:sldId id="290" r:id="rId9"/>
    <p:sldId id="291" r:id="rId10"/>
    <p:sldId id="292" r:id="rId11"/>
    <p:sldId id="293" r:id="rId12"/>
    <p:sldId id="264" r:id="rId13"/>
    <p:sldId id="265" r:id="rId14"/>
    <p:sldId id="268" r:id="rId15"/>
    <p:sldId id="269" r:id="rId16"/>
    <p:sldId id="294" r:id="rId17"/>
    <p:sldId id="295" r:id="rId18"/>
    <p:sldId id="273" r:id="rId19"/>
    <p:sldId id="296" r:id="rId20"/>
    <p:sldId id="280" r:id="rId21"/>
    <p:sldId id="297"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3" autoAdjust="0"/>
    <p:restoredTop sz="94684" autoAdjust="0"/>
  </p:normalViewPr>
  <p:slideViewPr>
    <p:cSldViewPr>
      <p:cViewPr>
        <p:scale>
          <a:sx n="70" d="100"/>
          <a:sy n="70" d="100"/>
        </p:scale>
        <p:origin x="-1404" y="-90"/>
      </p:cViewPr>
      <p:guideLst>
        <p:guide orient="horz" pos="2160"/>
        <p:guide pos="2880"/>
      </p:guideLst>
    </p:cSldViewPr>
  </p:slideViewPr>
  <p:outlineViewPr>
    <p:cViewPr>
      <p:scale>
        <a:sx n="33" d="100"/>
        <a:sy n="33" d="100"/>
      </p:scale>
      <p:origin x="54" y="103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202655-184A-4825-BFF9-F25F4CC772FA}" type="doc">
      <dgm:prSet loTypeId="urn:microsoft.com/office/officeart/2005/8/layout/pList2" loCatId="list" qsTypeId="urn:microsoft.com/office/officeart/2005/8/quickstyle/simple1" qsCatId="simple" csTypeId="urn:microsoft.com/office/officeart/2005/8/colors/accent1_2" csCatId="accent1" phldr="1"/>
      <dgm:spPr/>
    </dgm:pt>
    <dgm:pt modelId="{662F6C93-05A0-4F31-A7CE-7203BAACA850}">
      <dgm:prSet phldrT="[Texto]" custT="1"/>
      <dgm:spPr/>
      <dgm:t>
        <a:bodyPr/>
        <a:lstStyle/>
        <a:p>
          <a:r>
            <a:rPr lang="es-MX" sz="1600" dirty="0" smtClean="0"/>
            <a:t>1. Promover la integración de los sectores público y privado a los Consejos Escolares de Participación Social para fortalecer la gestión escolar.</a:t>
          </a:r>
          <a:endParaRPr lang="es-MX" sz="1600" dirty="0"/>
        </a:p>
      </dgm:t>
    </dgm:pt>
    <dgm:pt modelId="{52932317-1678-4C68-BAD3-9CFBFC43DF8F}" type="parTrans" cxnId="{6427A0D1-6ED4-4478-90B3-A0FE0262C74B}">
      <dgm:prSet/>
      <dgm:spPr/>
      <dgm:t>
        <a:bodyPr/>
        <a:lstStyle/>
        <a:p>
          <a:endParaRPr lang="es-MX"/>
        </a:p>
      </dgm:t>
    </dgm:pt>
    <dgm:pt modelId="{49E9479C-CF4A-402F-B807-240A85D8E5D7}" type="sibTrans" cxnId="{6427A0D1-6ED4-4478-90B3-A0FE0262C74B}">
      <dgm:prSet/>
      <dgm:spPr/>
      <dgm:t>
        <a:bodyPr/>
        <a:lstStyle/>
        <a:p>
          <a:endParaRPr lang="es-MX"/>
        </a:p>
      </dgm:t>
    </dgm:pt>
    <dgm:pt modelId="{C8C1A7E2-83EE-489A-94C3-96F7D156996E}">
      <dgm:prSet custT="1"/>
      <dgm:spPr/>
      <dgm:t>
        <a:bodyPr/>
        <a:lstStyle/>
        <a:p>
          <a:r>
            <a:rPr lang="es-MX" sz="1600" dirty="0" smtClean="0"/>
            <a:t>2. Involucrar a toda la comunidad escolar para mejorar las condiciones tanto de la educación que se ofrece a la niñez y juventud zacatecana como del entorno social.</a:t>
          </a:r>
          <a:endParaRPr lang="es-MX" sz="1600" dirty="0"/>
        </a:p>
      </dgm:t>
    </dgm:pt>
    <dgm:pt modelId="{A35020DE-EFB4-4A57-9886-49BBDD151B44}" type="parTrans" cxnId="{44577C56-014B-4FEC-9B1B-B6E5FC5614FA}">
      <dgm:prSet/>
      <dgm:spPr/>
      <dgm:t>
        <a:bodyPr/>
        <a:lstStyle/>
        <a:p>
          <a:endParaRPr lang="es-MX"/>
        </a:p>
      </dgm:t>
    </dgm:pt>
    <dgm:pt modelId="{A16DB117-4ACA-464B-8E56-517A9D6352DB}" type="sibTrans" cxnId="{44577C56-014B-4FEC-9B1B-B6E5FC5614FA}">
      <dgm:prSet/>
      <dgm:spPr/>
      <dgm:t>
        <a:bodyPr/>
        <a:lstStyle/>
        <a:p>
          <a:endParaRPr lang="es-MX"/>
        </a:p>
      </dgm:t>
    </dgm:pt>
    <dgm:pt modelId="{4D511F85-736E-49F7-88AC-19AE220323B7}">
      <dgm:prSet custT="1"/>
      <dgm:spPr/>
      <dgm:t>
        <a:bodyPr/>
        <a:lstStyle/>
        <a:p>
          <a:r>
            <a:rPr lang="es-MX" sz="1600" dirty="0" smtClean="0"/>
            <a:t>3. Fortalecer la vinculación, interacción y participación de los sectores social, gubernamental y productivo, para coadyuvar en la calidad, cobertura y pertinencia de la educación en el estado.</a:t>
          </a:r>
          <a:endParaRPr lang="es-MX" sz="1600" dirty="0"/>
        </a:p>
      </dgm:t>
    </dgm:pt>
    <dgm:pt modelId="{19801AD7-9CFB-4268-9543-CFDCB1F822BB}" type="parTrans" cxnId="{8A8E7213-9E61-4416-8FA9-883E62B1D80B}">
      <dgm:prSet/>
      <dgm:spPr/>
      <dgm:t>
        <a:bodyPr/>
        <a:lstStyle/>
        <a:p>
          <a:endParaRPr lang="es-MX"/>
        </a:p>
      </dgm:t>
    </dgm:pt>
    <dgm:pt modelId="{F2030E5D-2BCC-426D-BD99-B7BD06FECFC6}" type="sibTrans" cxnId="{8A8E7213-9E61-4416-8FA9-883E62B1D80B}">
      <dgm:prSet/>
      <dgm:spPr/>
      <dgm:t>
        <a:bodyPr/>
        <a:lstStyle/>
        <a:p>
          <a:endParaRPr lang="es-MX"/>
        </a:p>
      </dgm:t>
    </dgm:pt>
    <dgm:pt modelId="{28F9D994-9F77-4CFC-BD1A-774AA8A1AE3B}" type="pres">
      <dgm:prSet presAssocID="{43202655-184A-4825-BFF9-F25F4CC772FA}" presName="Name0" presStyleCnt="0">
        <dgm:presLayoutVars>
          <dgm:dir/>
          <dgm:resizeHandles val="exact"/>
        </dgm:presLayoutVars>
      </dgm:prSet>
      <dgm:spPr/>
    </dgm:pt>
    <dgm:pt modelId="{7FA23489-D7C5-4B4B-8D94-628536CFDB29}" type="pres">
      <dgm:prSet presAssocID="{43202655-184A-4825-BFF9-F25F4CC772FA}" presName="bkgdShp" presStyleLbl="alignAccFollowNode1" presStyleIdx="0" presStyleCnt="1" custLinFactNeighborX="-5518" custLinFactNeighborY="44175"/>
      <dgm:spPr/>
    </dgm:pt>
    <dgm:pt modelId="{14E81882-39A6-46D7-A47E-381AD7E3E64B}" type="pres">
      <dgm:prSet presAssocID="{43202655-184A-4825-BFF9-F25F4CC772FA}" presName="linComp" presStyleCnt="0"/>
      <dgm:spPr/>
    </dgm:pt>
    <dgm:pt modelId="{F34B018F-60C9-4FF3-9F4C-2F1C5AEABE6B}" type="pres">
      <dgm:prSet presAssocID="{662F6C93-05A0-4F31-A7CE-7203BAACA850}" presName="compNode" presStyleCnt="0"/>
      <dgm:spPr/>
    </dgm:pt>
    <dgm:pt modelId="{E610ADCB-B5AD-4F23-9F44-7743D7F14E8D}" type="pres">
      <dgm:prSet presAssocID="{662F6C93-05A0-4F31-A7CE-7203BAACA850}" presName="node" presStyleLbl="node1" presStyleIdx="0" presStyleCnt="3" custScaleY="76006" custLinFactNeighborX="972" custLinFactNeighborY="-836">
        <dgm:presLayoutVars>
          <dgm:bulletEnabled val="1"/>
        </dgm:presLayoutVars>
      </dgm:prSet>
      <dgm:spPr/>
      <dgm:t>
        <a:bodyPr/>
        <a:lstStyle/>
        <a:p>
          <a:endParaRPr lang="es-MX"/>
        </a:p>
      </dgm:t>
    </dgm:pt>
    <dgm:pt modelId="{3B35643F-9F06-4452-B27F-00F0B7D84FAE}" type="pres">
      <dgm:prSet presAssocID="{662F6C93-05A0-4F31-A7CE-7203BAACA850}" presName="invisiNode" presStyleLbl="node1" presStyleIdx="0" presStyleCnt="3"/>
      <dgm:spPr/>
    </dgm:pt>
    <dgm:pt modelId="{20B8F5CF-E43E-4BBA-8C6E-E1D28CA6F44B}" type="pres">
      <dgm:prSet presAssocID="{662F6C93-05A0-4F31-A7CE-7203BAACA850}" presName="imagNode" presStyleLbl="fgImgPlace1" presStyleIdx="0" presStyleCnt="3"/>
      <dgm:spPr/>
    </dgm:pt>
    <dgm:pt modelId="{F2F2A1FE-37AA-447D-801A-21ED75438643}" type="pres">
      <dgm:prSet presAssocID="{49E9479C-CF4A-402F-B807-240A85D8E5D7}" presName="sibTrans" presStyleLbl="sibTrans2D1" presStyleIdx="0" presStyleCnt="0"/>
      <dgm:spPr/>
      <dgm:t>
        <a:bodyPr/>
        <a:lstStyle/>
        <a:p>
          <a:endParaRPr lang="en-US"/>
        </a:p>
      </dgm:t>
    </dgm:pt>
    <dgm:pt modelId="{8C6CE1B7-8A76-4576-9188-88BB30B49DBF}" type="pres">
      <dgm:prSet presAssocID="{C8C1A7E2-83EE-489A-94C3-96F7D156996E}" presName="compNode" presStyleCnt="0"/>
      <dgm:spPr/>
    </dgm:pt>
    <dgm:pt modelId="{412FA97D-3820-4FE1-A3DC-7EAB84FCE8F3}" type="pres">
      <dgm:prSet presAssocID="{C8C1A7E2-83EE-489A-94C3-96F7D156996E}" presName="node" presStyleLbl="node1" presStyleIdx="1" presStyleCnt="3" custScaleY="76842">
        <dgm:presLayoutVars>
          <dgm:bulletEnabled val="1"/>
        </dgm:presLayoutVars>
      </dgm:prSet>
      <dgm:spPr/>
      <dgm:t>
        <a:bodyPr/>
        <a:lstStyle/>
        <a:p>
          <a:endParaRPr lang="en-US"/>
        </a:p>
      </dgm:t>
    </dgm:pt>
    <dgm:pt modelId="{4155D274-123F-4585-B98A-C4CAEFBA5DCC}" type="pres">
      <dgm:prSet presAssocID="{C8C1A7E2-83EE-489A-94C3-96F7D156996E}" presName="invisiNode" presStyleLbl="node1" presStyleIdx="1" presStyleCnt="3"/>
      <dgm:spPr/>
    </dgm:pt>
    <dgm:pt modelId="{B9891374-77E3-4392-9FD6-770C93AC101A}" type="pres">
      <dgm:prSet presAssocID="{C8C1A7E2-83EE-489A-94C3-96F7D156996E}" presName="imagNode" presStyleLbl="fgImgPlace1" presStyleIdx="1" presStyleCnt="3"/>
      <dgm:spPr/>
    </dgm:pt>
    <dgm:pt modelId="{CF7EA7C5-01CE-4BD9-9AFD-C102E8FDD1F9}" type="pres">
      <dgm:prSet presAssocID="{A16DB117-4ACA-464B-8E56-517A9D6352DB}" presName="sibTrans" presStyleLbl="sibTrans2D1" presStyleIdx="0" presStyleCnt="0"/>
      <dgm:spPr/>
      <dgm:t>
        <a:bodyPr/>
        <a:lstStyle/>
        <a:p>
          <a:endParaRPr lang="en-US"/>
        </a:p>
      </dgm:t>
    </dgm:pt>
    <dgm:pt modelId="{15033233-73DF-4F8B-8905-8CA4A1BC8988}" type="pres">
      <dgm:prSet presAssocID="{4D511F85-736E-49F7-88AC-19AE220323B7}" presName="compNode" presStyleCnt="0"/>
      <dgm:spPr/>
    </dgm:pt>
    <dgm:pt modelId="{4A7BD6A3-123F-4DDD-9EA1-38BCE6F4280D}" type="pres">
      <dgm:prSet presAssocID="{4D511F85-736E-49F7-88AC-19AE220323B7}" presName="node" presStyleLbl="node1" presStyleIdx="2" presStyleCnt="3" custScaleY="103809">
        <dgm:presLayoutVars>
          <dgm:bulletEnabled val="1"/>
        </dgm:presLayoutVars>
      </dgm:prSet>
      <dgm:spPr/>
      <dgm:t>
        <a:bodyPr/>
        <a:lstStyle/>
        <a:p>
          <a:endParaRPr lang="en-US"/>
        </a:p>
      </dgm:t>
    </dgm:pt>
    <dgm:pt modelId="{DE869C87-6A7A-4B01-83D3-BCE1DC71B211}" type="pres">
      <dgm:prSet presAssocID="{4D511F85-736E-49F7-88AC-19AE220323B7}" presName="invisiNode" presStyleLbl="node1" presStyleIdx="2" presStyleCnt="3"/>
      <dgm:spPr/>
    </dgm:pt>
    <dgm:pt modelId="{50BE27DF-EBD5-43F6-8E91-BF2181EAFB12}" type="pres">
      <dgm:prSet presAssocID="{4D511F85-736E-49F7-88AC-19AE220323B7}" presName="imagNode" presStyleLbl="fgImgPlace1" presStyleIdx="2" presStyleCnt="3"/>
      <dgm:spPr/>
    </dgm:pt>
  </dgm:ptLst>
  <dgm:cxnLst>
    <dgm:cxn modelId="{B1AAE753-9A0C-4B5B-90D5-7C65847E04E4}" type="presOf" srcId="{C8C1A7E2-83EE-489A-94C3-96F7D156996E}" destId="{412FA97D-3820-4FE1-A3DC-7EAB84FCE8F3}" srcOrd="0" destOrd="0" presId="urn:microsoft.com/office/officeart/2005/8/layout/pList2"/>
    <dgm:cxn modelId="{33137CCC-E9E7-488F-97E2-E3AFD99D9000}" type="presOf" srcId="{43202655-184A-4825-BFF9-F25F4CC772FA}" destId="{28F9D994-9F77-4CFC-BD1A-774AA8A1AE3B}" srcOrd="0" destOrd="0" presId="urn:microsoft.com/office/officeart/2005/8/layout/pList2"/>
    <dgm:cxn modelId="{6427A0D1-6ED4-4478-90B3-A0FE0262C74B}" srcId="{43202655-184A-4825-BFF9-F25F4CC772FA}" destId="{662F6C93-05A0-4F31-A7CE-7203BAACA850}" srcOrd="0" destOrd="0" parTransId="{52932317-1678-4C68-BAD3-9CFBFC43DF8F}" sibTransId="{49E9479C-CF4A-402F-B807-240A85D8E5D7}"/>
    <dgm:cxn modelId="{4152730E-6160-4F93-93F7-F02C42344402}" type="presOf" srcId="{49E9479C-CF4A-402F-B807-240A85D8E5D7}" destId="{F2F2A1FE-37AA-447D-801A-21ED75438643}" srcOrd="0" destOrd="0" presId="urn:microsoft.com/office/officeart/2005/8/layout/pList2"/>
    <dgm:cxn modelId="{66D62ECD-FDCF-4D28-AFE7-A7CABABCC5CB}" type="presOf" srcId="{A16DB117-4ACA-464B-8E56-517A9D6352DB}" destId="{CF7EA7C5-01CE-4BD9-9AFD-C102E8FDD1F9}" srcOrd="0" destOrd="0" presId="urn:microsoft.com/office/officeart/2005/8/layout/pList2"/>
    <dgm:cxn modelId="{44577C56-014B-4FEC-9B1B-B6E5FC5614FA}" srcId="{43202655-184A-4825-BFF9-F25F4CC772FA}" destId="{C8C1A7E2-83EE-489A-94C3-96F7D156996E}" srcOrd="1" destOrd="0" parTransId="{A35020DE-EFB4-4A57-9886-49BBDD151B44}" sibTransId="{A16DB117-4ACA-464B-8E56-517A9D6352DB}"/>
    <dgm:cxn modelId="{8A8E7213-9E61-4416-8FA9-883E62B1D80B}" srcId="{43202655-184A-4825-BFF9-F25F4CC772FA}" destId="{4D511F85-736E-49F7-88AC-19AE220323B7}" srcOrd="2" destOrd="0" parTransId="{19801AD7-9CFB-4268-9543-CFDCB1F822BB}" sibTransId="{F2030E5D-2BCC-426D-BD99-B7BD06FECFC6}"/>
    <dgm:cxn modelId="{4F0FB034-7A1B-45D5-82CA-209FAE0A69BE}" type="presOf" srcId="{662F6C93-05A0-4F31-A7CE-7203BAACA850}" destId="{E610ADCB-B5AD-4F23-9F44-7743D7F14E8D}" srcOrd="0" destOrd="0" presId="urn:microsoft.com/office/officeart/2005/8/layout/pList2"/>
    <dgm:cxn modelId="{6D09E604-92E4-4D0E-82DC-2772EC4EDF8D}" type="presOf" srcId="{4D511F85-736E-49F7-88AC-19AE220323B7}" destId="{4A7BD6A3-123F-4DDD-9EA1-38BCE6F4280D}" srcOrd="0" destOrd="0" presId="urn:microsoft.com/office/officeart/2005/8/layout/pList2"/>
    <dgm:cxn modelId="{40DA843D-4DAD-438E-95D9-77A1492343A9}" type="presParOf" srcId="{28F9D994-9F77-4CFC-BD1A-774AA8A1AE3B}" destId="{7FA23489-D7C5-4B4B-8D94-628536CFDB29}" srcOrd="0" destOrd="0" presId="urn:microsoft.com/office/officeart/2005/8/layout/pList2"/>
    <dgm:cxn modelId="{E51D4489-A29E-4730-B8E0-7399A2719ED3}" type="presParOf" srcId="{28F9D994-9F77-4CFC-BD1A-774AA8A1AE3B}" destId="{14E81882-39A6-46D7-A47E-381AD7E3E64B}" srcOrd="1" destOrd="0" presId="urn:microsoft.com/office/officeart/2005/8/layout/pList2"/>
    <dgm:cxn modelId="{1FC49CBD-612D-4327-899E-8DCF0F8C8B39}" type="presParOf" srcId="{14E81882-39A6-46D7-A47E-381AD7E3E64B}" destId="{F34B018F-60C9-4FF3-9F4C-2F1C5AEABE6B}" srcOrd="0" destOrd="0" presId="urn:microsoft.com/office/officeart/2005/8/layout/pList2"/>
    <dgm:cxn modelId="{611EDC9E-763B-453A-A136-E3AB69B794F5}" type="presParOf" srcId="{F34B018F-60C9-4FF3-9F4C-2F1C5AEABE6B}" destId="{E610ADCB-B5AD-4F23-9F44-7743D7F14E8D}" srcOrd="0" destOrd="0" presId="urn:microsoft.com/office/officeart/2005/8/layout/pList2"/>
    <dgm:cxn modelId="{50DD0ECF-CD83-4BA7-A6F6-AA0456C022EA}" type="presParOf" srcId="{F34B018F-60C9-4FF3-9F4C-2F1C5AEABE6B}" destId="{3B35643F-9F06-4452-B27F-00F0B7D84FAE}" srcOrd="1" destOrd="0" presId="urn:microsoft.com/office/officeart/2005/8/layout/pList2"/>
    <dgm:cxn modelId="{DF3FE3AD-2894-4664-9FA3-015C2F897BD1}" type="presParOf" srcId="{F34B018F-60C9-4FF3-9F4C-2F1C5AEABE6B}" destId="{20B8F5CF-E43E-4BBA-8C6E-E1D28CA6F44B}" srcOrd="2" destOrd="0" presId="urn:microsoft.com/office/officeart/2005/8/layout/pList2"/>
    <dgm:cxn modelId="{4B797954-40F6-43FE-89CD-969C0144D988}" type="presParOf" srcId="{14E81882-39A6-46D7-A47E-381AD7E3E64B}" destId="{F2F2A1FE-37AA-447D-801A-21ED75438643}" srcOrd="1" destOrd="0" presId="urn:microsoft.com/office/officeart/2005/8/layout/pList2"/>
    <dgm:cxn modelId="{75A18221-F9BB-4E58-B53E-3B7A30843788}" type="presParOf" srcId="{14E81882-39A6-46D7-A47E-381AD7E3E64B}" destId="{8C6CE1B7-8A76-4576-9188-88BB30B49DBF}" srcOrd="2" destOrd="0" presId="urn:microsoft.com/office/officeart/2005/8/layout/pList2"/>
    <dgm:cxn modelId="{A1844481-4A19-40CE-B066-6FA0236A25A9}" type="presParOf" srcId="{8C6CE1B7-8A76-4576-9188-88BB30B49DBF}" destId="{412FA97D-3820-4FE1-A3DC-7EAB84FCE8F3}" srcOrd="0" destOrd="0" presId="urn:microsoft.com/office/officeart/2005/8/layout/pList2"/>
    <dgm:cxn modelId="{4A9FCCA2-D462-4F5D-B64F-52B9DCE7BD58}" type="presParOf" srcId="{8C6CE1B7-8A76-4576-9188-88BB30B49DBF}" destId="{4155D274-123F-4585-B98A-C4CAEFBA5DCC}" srcOrd="1" destOrd="0" presId="urn:microsoft.com/office/officeart/2005/8/layout/pList2"/>
    <dgm:cxn modelId="{A984E02A-E702-4990-ABE3-828F5E6FA7BA}" type="presParOf" srcId="{8C6CE1B7-8A76-4576-9188-88BB30B49DBF}" destId="{B9891374-77E3-4392-9FD6-770C93AC101A}" srcOrd="2" destOrd="0" presId="urn:microsoft.com/office/officeart/2005/8/layout/pList2"/>
    <dgm:cxn modelId="{A3F2ED26-C095-45FB-B3C4-E53A19C9DEC6}" type="presParOf" srcId="{14E81882-39A6-46D7-A47E-381AD7E3E64B}" destId="{CF7EA7C5-01CE-4BD9-9AFD-C102E8FDD1F9}" srcOrd="3" destOrd="0" presId="urn:microsoft.com/office/officeart/2005/8/layout/pList2"/>
    <dgm:cxn modelId="{E5A5B067-20EF-40B5-9930-920F416192B5}" type="presParOf" srcId="{14E81882-39A6-46D7-A47E-381AD7E3E64B}" destId="{15033233-73DF-4F8B-8905-8CA4A1BC8988}" srcOrd="4" destOrd="0" presId="urn:microsoft.com/office/officeart/2005/8/layout/pList2"/>
    <dgm:cxn modelId="{CBB91138-B60E-4EEB-BBB1-FA8BC7A70EDB}" type="presParOf" srcId="{15033233-73DF-4F8B-8905-8CA4A1BC8988}" destId="{4A7BD6A3-123F-4DDD-9EA1-38BCE6F4280D}" srcOrd="0" destOrd="0" presId="urn:microsoft.com/office/officeart/2005/8/layout/pList2"/>
    <dgm:cxn modelId="{92BBCF4C-44FE-4FD8-A5F7-DEC03EE5AB88}" type="presParOf" srcId="{15033233-73DF-4F8B-8905-8CA4A1BC8988}" destId="{DE869C87-6A7A-4B01-83D3-BCE1DC71B211}" srcOrd="1" destOrd="0" presId="urn:microsoft.com/office/officeart/2005/8/layout/pList2"/>
    <dgm:cxn modelId="{80270589-4AA4-416B-8D45-C7799B034B3F}" type="presParOf" srcId="{15033233-73DF-4F8B-8905-8CA4A1BC8988}" destId="{50BE27DF-EBD5-43F6-8E91-BF2181EAFB12}"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11" name="10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44802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793910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7094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318703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9" name="8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587179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4" name="3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5" name="4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07599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3" name="2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4" name="3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765094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35626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extLst>
      <p:ext uri="{BB962C8B-B14F-4D97-AF65-F5344CB8AC3E}">
        <p14:creationId xmlns:p14="http://schemas.microsoft.com/office/powerpoint/2010/main" val="36304627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425088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1580942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11" name="10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41889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425413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929940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17588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9" name="8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7737907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4" name="3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5" name="4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113866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3" name="2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4" name="3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71418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9403409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extLst>
      <p:ext uri="{BB962C8B-B14F-4D97-AF65-F5344CB8AC3E}">
        <p14:creationId xmlns:p14="http://schemas.microsoft.com/office/powerpoint/2010/main" val="1539086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434088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798756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11" name="10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438648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089204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4063278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1101321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8" name="7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9" name="8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5883064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4" name="3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5" name="4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285222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3" name="2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4" name="3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975479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7495322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6" name="5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7" name="6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dirty="0" smtClean="0"/>
              <a:t>Haga clic en el icono para agregar una imagen</a:t>
            </a:r>
            <a:endParaRPr kumimoji="0" lang="en-US" dirty="0"/>
          </a:p>
        </p:txBody>
      </p:sp>
    </p:spTree>
    <p:extLst>
      <p:ext uri="{BB962C8B-B14F-4D97-AF65-F5344CB8AC3E}">
        <p14:creationId xmlns:p14="http://schemas.microsoft.com/office/powerpoint/2010/main" val="23843866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455679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5" name="4 Marcador de pie de página"/>
          <p:cNvSpPr>
            <a:spLocks noGrp="1"/>
          </p:cNvSpPr>
          <p:nvPr>
            <p:ph type="ftr" sz="quarter" idx="11"/>
          </p:nvPr>
        </p:nvSpPr>
        <p:spPr/>
        <p:txBody>
          <a:bodyPr/>
          <a:lstStyle>
            <a:extLst/>
          </a:lstStyle>
          <a:p>
            <a:endParaRPr lang="es-MX" dirty="0">
              <a:solidFill>
                <a:srgbClr val="E3DED1">
                  <a:shade val="50000"/>
                </a:srgbClr>
              </a:solidFill>
            </a:endParaRPr>
          </a:p>
        </p:txBody>
      </p:sp>
      <p:sp>
        <p:nvSpPr>
          <p:cNvPr id="6" name="5 Marcador de número de diapositiva"/>
          <p:cNvSpPr>
            <a:spLocks noGrp="1"/>
          </p:cNvSpPr>
          <p:nvPr>
            <p:ph type="sldNum" sz="quarter" idx="12"/>
          </p:nvPr>
        </p:nvSpPr>
        <p:spPr/>
        <p:txBody>
          <a:bodyPr/>
          <a:lstStyle>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1373561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2AF89118-19CE-48A6-8D94-9AB901396E88}"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4B9B65E-399B-40B8-A3FA-57915A20F3DC}" type="datetimeFigureOut">
              <a:rPr lang="es-MX" smtClean="0"/>
              <a:pPr/>
              <a:t>06/01/2015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2AF89118-19CE-48A6-8D94-9AB901396E88}"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4B9B65E-399B-40B8-A3FA-57915A20F3DC}" type="datetimeFigureOut">
              <a:rPr lang="es-MX" smtClean="0"/>
              <a:pPr/>
              <a:t>06/01/2015</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AF89118-19CE-48A6-8D94-9AB901396E88}"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dirty="0">
              <a:solidFill>
                <a:srgbClr val="E3DED1">
                  <a:shade val="50000"/>
                </a:srgbClr>
              </a:solidFill>
            </a:endParaRP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48271863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dirty="0">
              <a:solidFill>
                <a:srgbClr val="E3DED1">
                  <a:shade val="50000"/>
                </a:srgbClr>
              </a:solidFill>
            </a:endParaRP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29743905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9BA777E-E8F8-45B0-9A23-13355F7A1416}" type="datetimeFigureOut">
              <a:rPr lang="es-MX" smtClean="0">
                <a:solidFill>
                  <a:srgbClr val="E3DED1">
                    <a:shade val="50000"/>
                  </a:srgbClr>
                </a:solidFill>
              </a:rPr>
              <a:pPr/>
              <a:t>06/01/2015</a:t>
            </a:fld>
            <a:endParaRPr lang="es-MX" dirty="0">
              <a:solidFill>
                <a:srgbClr val="E3DED1">
                  <a:shade val="50000"/>
                </a:srgbClr>
              </a:solidFill>
            </a:endParaRPr>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MX" dirty="0">
              <a:solidFill>
                <a:srgbClr val="E3DED1">
                  <a:shade val="50000"/>
                </a:srgbClr>
              </a:solidFill>
            </a:endParaRPr>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CA0BA9C-727B-425E-A92D-43C7D6ABF75A}" type="slidenum">
              <a:rPr lang="es-MX" smtClean="0">
                <a:solidFill>
                  <a:srgbClr val="E3DED1">
                    <a:shade val="50000"/>
                  </a:srgbClr>
                </a:solidFill>
              </a:rPr>
              <a:pPr/>
              <a:t>‹Nº›</a:t>
            </a:fld>
            <a:endParaRPr lang="es-MX" dirty="0">
              <a:solidFill>
                <a:srgbClr val="E3DED1">
                  <a:shade val="50000"/>
                </a:srgbClr>
              </a:solidFill>
            </a:endParaRPr>
          </a:p>
        </p:txBody>
      </p:sp>
    </p:spTree>
    <p:extLst>
      <p:ext uri="{BB962C8B-B14F-4D97-AF65-F5344CB8AC3E}">
        <p14:creationId xmlns:p14="http://schemas.microsoft.com/office/powerpoint/2010/main" val="38763078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s.wikipedia.org/wiki/Constituci%C3%B3n_Pol%C3%ADtica_de_los_Estados_Unidos_Mexicanos_de_1917" TargetMode="External"/><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980728"/>
            <a:ext cx="9143999" cy="3672408"/>
          </a:xfrm>
        </p:spPr>
        <p:txBody>
          <a:bodyPr>
            <a:normAutofit fontScale="90000"/>
          </a:bodyPr>
          <a:lstStyle/>
          <a:p>
            <a:pPr algn="ctr"/>
            <a:r>
              <a:rPr lang="es-MX" sz="5400" dirty="0" smtClean="0">
                <a:latin typeface="Algerian" panose="04020705040A02060702" pitchFamily="82" charset="0"/>
              </a:rPr>
              <a:t>Plan Estatal de Educación</a:t>
            </a:r>
            <a:br>
              <a:rPr lang="es-MX" sz="5400" dirty="0" smtClean="0">
                <a:latin typeface="Algerian" panose="04020705040A02060702" pitchFamily="82" charset="0"/>
              </a:rPr>
            </a:br>
            <a:r>
              <a:rPr lang="es-MX" dirty="0" smtClean="0">
                <a:latin typeface="Algerian" panose="04020705040A02060702" pitchFamily="82" charset="0"/>
              </a:rPr>
              <a:t>2011-2016</a:t>
            </a:r>
            <a:br>
              <a:rPr lang="es-MX" dirty="0" smtClean="0">
                <a:latin typeface="Algerian" panose="04020705040A02060702" pitchFamily="82" charset="0"/>
              </a:rPr>
            </a:br>
            <a:r>
              <a:rPr lang="es-MX" dirty="0" smtClean="0">
                <a:latin typeface="Algerian" panose="04020705040A02060702" pitchFamily="82" charset="0"/>
              </a:rPr>
              <a:t>Expositoras:</a:t>
            </a:r>
            <a:br>
              <a:rPr lang="es-MX" dirty="0" smtClean="0">
                <a:latin typeface="Algerian" panose="04020705040A02060702" pitchFamily="82" charset="0"/>
              </a:rPr>
            </a:br>
            <a:r>
              <a:rPr lang="es-MX" dirty="0" smtClean="0">
                <a:latin typeface="Algerian" panose="04020705040A02060702" pitchFamily="82" charset="0"/>
              </a:rPr>
              <a:t>*</a:t>
            </a:r>
            <a:r>
              <a:rPr lang="es-MX" sz="3600" dirty="0" smtClean="0">
                <a:latin typeface="Algerian" panose="04020705040A02060702" pitchFamily="82" charset="0"/>
              </a:rPr>
              <a:t>Jacqueline Carolina Jiménez Cardona</a:t>
            </a:r>
            <a:br>
              <a:rPr lang="es-MX" sz="3600" dirty="0" smtClean="0">
                <a:latin typeface="Algerian" panose="04020705040A02060702" pitchFamily="82" charset="0"/>
              </a:rPr>
            </a:br>
            <a:r>
              <a:rPr lang="es-MX" sz="3600" dirty="0" smtClean="0">
                <a:latin typeface="Algerian" panose="04020705040A02060702" pitchFamily="82" charset="0"/>
              </a:rPr>
              <a:t>*Teresa de Jesús Carrillo Quintero</a:t>
            </a:r>
            <a:endParaRPr lang="es-MX" sz="3600" dirty="0">
              <a:latin typeface="Algerian" panose="04020705040A02060702" pitchFamily="82" charset="0"/>
            </a:endParaRPr>
          </a:p>
        </p:txBody>
      </p:sp>
    </p:spTree>
    <p:extLst>
      <p:ext uri="{BB962C8B-B14F-4D97-AF65-F5344CB8AC3E}">
        <p14:creationId xmlns:p14="http://schemas.microsoft.com/office/powerpoint/2010/main" val="379293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MX" dirty="0" smtClean="0"/>
              <a:t>4.-</a:t>
            </a:r>
          </a:p>
          <a:p>
            <a:endParaRPr lang="es-MX" dirty="0"/>
          </a:p>
          <a:p>
            <a:endParaRPr lang="es-MX" dirty="0" smtClean="0"/>
          </a:p>
          <a:p>
            <a:endParaRPr lang="es-MX" dirty="0" smtClean="0"/>
          </a:p>
          <a:p>
            <a:endParaRPr lang="es-MX" dirty="0"/>
          </a:p>
          <a:p>
            <a:endParaRPr lang="es-MX" dirty="0" smtClean="0"/>
          </a:p>
          <a:p>
            <a:endParaRPr lang="es-MX" dirty="0" smtClean="0"/>
          </a:p>
          <a:p>
            <a:endParaRPr lang="es-MX" dirty="0"/>
          </a:p>
          <a:p>
            <a:r>
              <a:rPr lang="es-MX" dirty="0" smtClean="0"/>
              <a:t>5.-</a:t>
            </a:r>
          </a:p>
          <a:p>
            <a:endParaRPr lang="es-MX" dirty="0"/>
          </a:p>
          <a:p>
            <a:endParaRPr lang="es-MX"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10398"/>
            <a:ext cx="2266950"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514470"/>
            <a:ext cx="1703472" cy="1711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48158"/>
            <a:ext cx="1743075" cy="204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6185" y="446083"/>
            <a:ext cx="2228304"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460" y="3429000"/>
            <a:ext cx="2847298" cy="1877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2832" y="3258691"/>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158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070789">
            <a:off x="107504" y="1844824"/>
            <a:ext cx="8096687" cy="1656184"/>
          </a:xfrm>
        </p:spPr>
        <p:txBody>
          <a:bodyPr/>
          <a:lstStyle/>
          <a:p>
            <a:r>
              <a:rPr lang="es-MX" dirty="0" smtClean="0"/>
              <a:t>¿Qué nos ofrece este plan?</a:t>
            </a:r>
            <a:endParaRPr lang="es-MX"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51961">
            <a:off x="2003571" y="831531"/>
            <a:ext cx="3669051" cy="171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03" y="4221088"/>
            <a:ext cx="22860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0690">
            <a:off x="6407461" y="3695095"/>
            <a:ext cx="20193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3942784"/>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0119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20688"/>
            <a:ext cx="8219256" cy="5991944"/>
          </a:xfrm>
        </p:spPr>
        <p:txBody>
          <a:bodyPr>
            <a:normAutofit/>
          </a:bodyPr>
          <a:lstStyle/>
          <a:p>
            <a:r>
              <a:rPr lang="es-MX" dirty="0" smtClean="0"/>
              <a:t>Objetivo: </a:t>
            </a:r>
          </a:p>
          <a:p>
            <a:r>
              <a:rPr lang="es-MX" dirty="0" smtClean="0"/>
              <a:t>Ofrecer </a:t>
            </a:r>
            <a:r>
              <a:rPr lang="es-MX" dirty="0"/>
              <a:t>educación que permita </a:t>
            </a:r>
            <a:r>
              <a:rPr lang="es-MX" dirty="0" smtClean="0"/>
              <a:t>la transformación </a:t>
            </a:r>
            <a:r>
              <a:rPr lang="es-MX" dirty="0"/>
              <a:t>de las y los zacatecanos para tener una mejor calidad </a:t>
            </a:r>
            <a:r>
              <a:rPr lang="es-MX" dirty="0" smtClean="0"/>
              <a:t>de vida </a:t>
            </a:r>
            <a:r>
              <a:rPr lang="es-MX" dirty="0"/>
              <a:t>fomentando el conocimiento, los valores y principios universales </a:t>
            </a:r>
            <a:r>
              <a:rPr lang="es-MX" dirty="0" smtClean="0"/>
              <a:t>que les </a:t>
            </a:r>
            <a:r>
              <a:rPr lang="es-MX" dirty="0"/>
              <a:t>den esencia propia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79" y="3798117"/>
            <a:ext cx="2376264" cy="282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2852936"/>
            <a:ext cx="3149170" cy="235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54" y="3573016"/>
            <a:ext cx="3109718" cy="2845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31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04664"/>
            <a:ext cx="8183880" cy="1051560"/>
          </a:xfrm>
        </p:spPr>
        <p:txBody>
          <a:bodyPr>
            <a:normAutofit fontScale="90000"/>
          </a:bodyPr>
          <a:lstStyle/>
          <a:p>
            <a:r>
              <a:rPr lang="es-MX" dirty="0" smtClean="0">
                <a:solidFill>
                  <a:srgbClr val="7030A0"/>
                </a:solidFill>
              </a:rPr>
              <a:t>3.1 ACCESO A LA EDUCACION BASICA Y ASEGURAR SU CALIDAD</a:t>
            </a:r>
            <a:br>
              <a:rPr lang="es-MX" dirty="0" smtClean="0">
                <a:solidFill>
                  <a:srgbClr val="7030A0"/>
                </a:solidFill>
              </a:rPr>
            </a:br>
            <a:endParaRPr lang="es-MX" dirty="0">
              <a:solidFill>
                <a:srgbClr val="7030A0"/>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19771157"/>
              </p:ext>
            </p:extLst>
          </p:nvPr>
        </p:nvGraphicFramePr>
        <p:xfrm>
          <a:off x="395536" y="1052736"/>
          <a:ext cx="8748464" cy="5561424"/>
        </p:xfrm>
        <a:graphic>
          <a:graphicData uri="http://schemas.openxmlformats.org/drawingml/2006/table">
            <a:tbl>
              <a:tblPr firstRow="1" bandRow="1">
                <a:tableStyleId>{7DF18680-E054-41AD-8BC1-D1AEF772440D}</a:tableStyleId>
              </a:tblPr>
              <a:tblGrid>
                <a:gridCol w="2916155"/>
                <a:gridCol w="3319114"/>
                <a:gridCol w="2513195"/>
              </a:tblGrid>
              <a:tr h="1050384">
                <a:tc>
                  <a:txBody>
                    <a:bodyPr/>
                    <a:lstStyle/>
                    <a:p>
                      <a:r>
                        <a:rPr lang="es-MX" sz="1600" dirty="0" smtClean="0"/>
                        <a:t>OBJETIVOS ESPECIFICOS:</a:t>
                      </a:r>
                      <a:endParaRPr lang="es-MX" sz="1600" dirty="0"/>
                    </a:p>
                  </a:txBody>
                  <a:tcPr/>
                </a:tc>
                <a:tc>
                  <a:txBody>
                    <a:bodyPr/>
                    <a:lstStyle/>
                    <a:p>
                      <a:r>
                        <a:rPr lang="es-MX" sz="1600" dirty="0" smtClean="0"/>
                        <a:t>LINEAS ESTRATEGICAS:</a:t>
                      </a:r>
                      <a:endParaRPr lang="es-MX" sz="1600" dirty="0"/>
                    </a:p>
                  </a:txBody>
                  <a:tcPr/>
                </a:tc>
                <a:tc>
                  <a:txBody>
                    <a:bodyPr/>
                    <a:lstStyle/>
                    <a:p>
                      <a:r>
                        <a:rPr lang="es-MX" sz="1600" dirty="0" smtClean="0"/>
                        <a:t>LINEAS</a:t>
                      </a:r>
                      <a:r>
                        <a:rPr lang="es-MX" sz="1600" baseline="0" dirty="0" smtClean="0"/>
                        <a:t> DE ACCION:</a:t>
                      </a:r>
                    </a:p>
                    <a:p>
                      <a:endParaRPr lang="es-MX" sz="1600" dirty="0"/>
                    </a:p>
                  </a:txBody>
                  <a:tcPr/>
                </a:tc>
              </a:tr>
              <a:tr h="483711">
                <a:tc>
                  <a:txBody>
                    <a:bodyPr/>
                    <a:lstStyle/>
                    <a:p>
                      <a:r>
                        <a:rPr lang="es-MX" sz="1600" dirty="0" smtClean="0"/>
                        <a:t>Cumplir</a:t>
                      </a:r>
                      <a:r>
                        <a:rPr lang="es-MX" sz="1600" baseline="0" dirty="0" smtClean="0"/>
                        <a:t> con la obligatoriedad de la educación básica </a:t>
                      </a:r>
                    </a:p>
                    <a:p>
                      <a:endParaRPr lang="es-MX" sz="1600" baseline="0" dirty="0" smtClean="0"/>
                    </a:p>
                  </a:txBody>
                  <a:tcPr/>
                </a:tc>
                <a:tc>
                  <a:txBody>
                    <a:bodyPr/>
                    <a:lstStyle/>
                    <a:p>
                      <a:r>
                        <a:rPr lang="es-MX" sz="1600" dirty="0" smtClean="0"/>
                        <a:t>Definir, valorar, conceptualizar,</a:t>
                      </a:r>
                    </a:p>
                    <a:p>
                      <a:r>
                        <a:rPr lang="es-MX" sz="1600" dirty="0" smtClean="0"/>
                        <a:t>fortalecer</a:t>
                      </a:r>
                      <a:r>
                        <a:rPr lang="es-MX" sz="1600" baseline="0" dirty="0" smtClean="0"/>
                        <a:t> y equiparar la calidad educativa</a:t>
                      </a:r>
                      <a:endParaRPr lang="es-MX" sz="1600" dirty="0"/>
                    </a:p>
                  </a:txBody>
                  <a:tcPr/>
                </a:tc>
                <a:tc>
                  <a:txBody>
                    <a:bodyPr/>
                    <a:lstStyle/>
                    <a:p>
                      <a:r>
                        <a:rPr lang="es-MX" sz="1600" dirty="0" smtClean="0"/>
                        <a:t>Involucrar</a:t>
                      </a:r>
                      <a:r>
                        <a:rPr lang="es-MX" sz="1600" baseline="0" dirty="0" smtClean="0"/>
                        <a:t> a padres y tutores</a:t>
                      </a:r>
                    </a:p>
                    <a:p>
                      <a:r>
                        <a:rPr lang="es-MX" sz="1600" baseline="0" dirty="0" smtClean="0"/>
                        <a:t>Abatir la discriminación</a:t>
                      </a:r>
                    </a:p>
                  </a:txBody>
                  <a:tcPr/>
                </a:tc>
              </a:tr>
              <a:tr h="483711">
                <a:tc>
                  <a:txBody>
                    <a:bodyPr/>
                    <a:lstStyle/>
                    <a:p>
                      <a:r>
                        <a:rPr lang="es-MX" sz="1600" dirty="0" smtClean="0"/>
                        <a:t>Ofrecer</a:t>
                      </a:r>
                      <a:r>
                        <a:rPr lang="es-MX" sz="1600" baseline="0" dirty="0" smtClean="0"/>
                        <a:t> servicios de calidad con alto sentido de responsabilidad</a:t>
                      </a:r>
                      <a:endParaRPr lang="es-MX" sz="1600" dirty="0"/>
                    </a:p>
                  </a:txBody>
                  <a:tcPr/>
                </a:tc>
                <a:tc>
                  <a:txBody>
                    <a:bodyPr/>
                    <a:lstStyle/>
                    <a:p>
                      <a:r>
                        <a:rPr lang="es-MX" sz="1600" dirty="0" smtClean="0"/>
                        <a:t>Instrumentar</a:t>
                      </a:r>
                      <a:r>
                        <a:rPr lang="es-MX" sz="1600" baseline="0" dirty="0" smtClean="0"/>
                        <a:t> la aplicación de procesos de calidad en el servicio educativo</a:t>
                      </a:r>
                    </a:p>
                  </a:txBody>
                  <a:tcPr/>
                </a:tc>
                <a:tc>
                  <a:txBody>
                    <a:bodyPr/>
                    <a:lstStyle/>
                    <a:p>
                      <a:r>
                        <a:rPr lang="es-MX" sz="1600" dirty="0" smtClean="0"/>
                        <a:t>Promover la sensibilización</a:t>
                      </a:r>
                      <a:r>
                        <a:rPr lang="es-MX" sz="1600" baseline="0" dirty="0" smtClean="0"/>
                        <a:t>, la motivación, la autoconciencia  </a:t>
                      </a:r>
                      <a:endParaRPr lang="es-MX" sz="1600" dirty="0"/>
                    </a:p>
                  </a:txBody>
                  <a:tcPr/>
                </a:tc>
              </a:tr>
              <a:tr h="483711">
                <a:tc>
                  <a:txBody>
                    <a:bodyPr/>
                    <a:lstStyle/>
                    <a:p>
                      <a:r>
                        <a:rPr lang="es-MX" sz="1600" dirty="0" smtClean="0"/>
                        <a:t>Prioriza</a:t>
                      </a:r>
                      <a:r>
                        <a:rPr lang="es-MX" sz="1600" baseline="0" dirty="0" smtClean="0"/>
                        <a:t>r la formación en principios y </a:t>
                      </a:r>
                    </a:p>
                    <a:p>
                      <a:r>
                        <a:rPr lang="es-MX" sz="1600" baseline="0" dirty="0" smtClean="0"/>
                        <a:t>Valores en la enseñanza.</a:t>
                      </a:r>
                    </a:p>
                    <a:p>
                      <a:endParaRPr lang="es-MX" sz="1600" dirty="0"/>
                    </a:p>
                  </a:txBody>
                  <a:tcPr/>
                </a:tc>
                <a:tc>
                  <a:txBody>
                    <a:bodyPr/>
                    <a:lstStyle/>
                    <a:p>
                      <a:r>
                        <a:rPr lang="es-MX" sz="1600" dirty="0" smtClean="0"/>
                        <a:t>Optimizar recursos materiales y financieros para construir</a:t>
                      </a:r>
                      <a:r>
                        <a:rPr lang="es-MX" sz="1600" baseline="0" dirty="0" smtClean="0"/>
                        <a:t> espacios en instituciones nivel básico</a:t>
                      </a:r>
                    </a:p>
                    <a:p>
                      <a:endParaRPr lang="es-MX" sz="1600" dirty="0"/>
                    </a:p>
                  </a:txBody>
                  <a:tcPr/>
                </a:tc>
                <a:tc>
                  <a:txBody>
                    <a:bodyPr/>
                    <a:lstStyle/>
                    <a:p>
                      <a:r>
                        <a:rPr lang="es-MX" sz="1600" dirty="0" smtClean="0"/>
                        <a:t>Programas para</a:t>
                      </a:r>
                      <a:r>
                        <a:rPr lang="es-MX" sz="1600" baseline="0" dirty="0" smtClean="0"/>
                        <a:t> detectar problemas psicológicos</a:t>
                      </a:r>
                    </a:p>
                    <a:p>
                      <a:r>
                        <a:rPr lang="es-MX" sz="1600" baseline="0" dirty="0" smtClean="0"/>
                        <a:t>Capacitar docentes para la educación de migrantes </a:t>
                      </a:r>
                      <a:endParaRPr lang="es-MX" sz="1600" dirty="0" smtClean="0"/>
                    </a:p>
                  </a:txBody>
                  <a:tcPr/>
                </a:tc>
              </a:tr>
              <a:tr h="483711">
                <a:tc>
                  <a:txBody>
                    <a:bodyPr/>
                    <a:lstStyle/>
                    <a:p>
                      <a:r>
                        <a:rPr lang="es-MX" sz="1600" dirty="0" smtClean="0"/>
                        <a:t>Lograr la cobertura, calidad y pertenencia de la educación</a:t>
                      </a:r>
                      <a:r>
                        <a:rPr lang="es-MX" sz="1600" baseline="0" dirty="0" smtClean="0"/>
                        <a:t> </a:t>
                      </a:r>
                      <a:endParaRPr lang="es-MX" sz="1600" dirty="0"/>
                    </a:p>
                  </a:txBody>
                  <a:tcPr/>
                </a:tc>
                <a:tc>
                  <a:txBody>
                    <a:bodyPr/>
                    <a:lstStyle/>
                    <a:p>
                      <a:r>
                        <a:rPr lang="es-MX" sz="1600" dirty="0" smtClean="0"/>
                        <a:t>Incorporar</a:t>
                      </a:r>
                      <a:r>
                        <a:rPr lang="es-MX" sz="1600" baseline="0" dirty="0" smtClean="0"/>
                        <a:t> en la total de instituciones el uso de las TIC.</a:t>
                      </a:r>
                    </a:p>
                    <a:p>
                      <a:pPr algn="ctr"/>
                      <a:endParaRPr lang="es-MX" sz="1600" dirty="0"/>
                    </a:p>
                  </a:txBody>
                  <a:tcPr/>
                </a:tc>
                <a:tc>
                  <a:txBody>
                    <a:bodyPr/>
                    <a:lstStyle/>
                    <a:p>
                      <a:r>
                        <a:rPr lang="es-MX" sz="1600" dirty="0" smtClean="0"/>
                        <a:t>Fortalecer la competencia</a:t>
                      </a:r>
                      <a:r>
                        <a:rPr lang="es-MX" sz="1600" baseline="0" dirty="0" smtClean="0"/>
                        <a:t> docente </a:t>
                      </a:r>
                      <a:endParaRPr lang="es-MX" sz="1600" dirty="0"/>
                    </a:p>
                  </a:txBody>
                  <a:tcPr/>
                </a:tc>
              </a:tr>
            </a:tbl>
          </a:graphicData>
        </a:graphic>
      </p:graphicFrame>
    </p:spTree>
    <p:extLst>
      <p:ext uri="{BB962C8B-B14F-4D97-AF65-F5344CB8AC3E}">
        <p14:creationId xmlns:p14="http://schemas.microsoft.com/office/powerpoint/2010/main" val="1955938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977"/>
            <a:ext cx="8399904" cy="1093872"/>
          </a:xfrm>
        </p:spPr>
        <p:txBody>
          <a:bodyPr>
            <a:normAutofit fontScale="90000"/>
          </a:bodyPr>
          <a:lstStyle/>
          <a:p>
            <a:r>
              <a:rPr lang="es-MX" dirty="0" smtClean="0"/>
              <a:t>3.2 Fortalecimiento de la educación media superior y superior:</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745559821"/>
              </p:ext>
            </p:extLst>
          </p:nvPr>
        </p:nvGraphicFramePr>
        <p:xfrm>
          <a:off x="395536" y="1340768"/>
          <a:ext cx="8183562" cy="5344900"/>
        </p:xfrm>
        <a:graphic>
          <a:graphicData uri="http://schemas.openxmlformats.org/drawingml/2006/table">
            <a:tbl>
              <a:tblPr firstRow="1" bandRow="1">
                <a:tableStyleId>{5C22544A-7EE6-4342-B048-85BDC9FD1C3A}</a:tableStyleId>
              </a:tblPr>
              <a:tblGrid>
                <a:gridCol w="2736304"/>
                <a:gridCol w="2719404"/>
                <a:gridCol w="2727854"/>
              </a:tblGrid>
              <a:tr h="590020">
                <a:tc>
                  <a:txBody>
                    <a:bodyPr/>
                    <a:lstStyle/>
                    <a:p>
                      <a:r>
                        <a:rPr lang="es-MX" dirty="0" smtClean="0"/>
                        <a:t>Objetivos </a:t>
                      </a:r>
                      <a:endParaRPr lang="es-MX" dirty="0"/>
                    </a:p>
                  </a:txBody>
                  <a:tcPr/>
                </a:tc>
                <a:tc>
                  <a:txBody>
                    <a:bodyPr/>
                    <a:lstStyle/>
                    <a:p>
                      <a:r>
                        <a:rPr lang="es-MX" dirty="0" smtClean="0"/>
                        <a:t>Líneas estratégicas</a:t>
                      </a:r>
                      <a:endParaRPr lang="es-MX" dirty="0"/>
                    </a:p>
                  </a:txBody>
                  <a:tcPr/>
                </a:tc>
                <a:tc>
                  <a:txBody>
                    <a:bodyPr/>
                    <a:lstStyle/>
                    <a:p>
                      <a:r>
                        <a:rPr lang="es-MX" dirty="0" smtClean="0"/>
                        <a:t>Líneas</a:t>
                      </a:r>
                      <a:r>
                        <a:rPr lang="es-MX" baseline="0" dirty="0" smtClean="0"/>
                        <a:t> de acción </a:t>
                      </a:r>
                      <a:endParaRPr lang="es-MX" dirty="0"/>
                    </a:p>
                  </a:txBody>
                  <a:tcPr/>
                </a:tc>
              </a:tr>
              <a:tr h="370840">
                <a:tc>
                  <a:txBody>
                    <a:bodyPr/>
                    <a:lstStyle/>
                    <a:p>
                      <a:r>
                        <a:rPr lang="es-MX" dirty="0" smtClean="0"/>
                        <a:t>Incrementar</a:t>
                      </a:r>
                      <a:r>
                        <a:rPr lang="es-MX" baseline="0" dirty="0" smtClean="0"/>
                        <a:t> el numero de programas de educación superior</a:t>
                      </a:r>
                      <a:endParaRPr lang="es-MX" dirty="0"/>
                    </a:p>
                  </a:txBody>
                  <a:tcPr/>
                </a:tc>
                <a:tc>
                  <a:txBody>
                    <a:bodyPr/>
                    <a:lstStyle/>
                    <a:p>
                      <a:r>
                        <a:rPr lang="es-MX" dirty="0" smtClean="0"/>
                        <a:t>Implantar el sistema estatal de aseguramiento</a:t>
                      </a:r>
                      <a:r>
                        <a:rPr lang="es-MX" baseline="0" dirty="0" smtClean="0"/>
                        <a:t> a la calidad educativa</a:t>
                      </a:r>
                      <a:endParaRPr lang="es-MX" dirty="0"/>
                    </a:p>
                  </a:txBody>
                  <a:tcPr/>
                </a:tc>
                <a:tc>
                  <a:txBody>
                    <a:bodyPr/>
                    <a:lstStyle/>
                    <a:p>
                      <a:r>
                        <a:rPr lang="es-MX" dirty="0" smtClean="0"/>
                        <a:t>Apoyar</a:t>
                      </a:r>
                      <a:r>
                        <a:rPr lang="es-MX" baseline="0" dirty="0" smtClean="0"/>
                        <a:t> la actualización docente </a:t>
                      </a:r>
                    </a:p>
                    <a:p>
                      <a:r>
                        <a:rPr lang="es-MX" baseline="0" dirty="0" smtClean="0"/>
                        <a:t>Fortalecer la capacitación de, personal directivo</a:t>
                      </a:r>
                      <a:endParaRPr lang="es-MX" dirty="0"/>
                    </a:p>
                  </a:txBody>
                  <a:tcPr/>
                </a:tc>
              </a:tr>
              <a:tr h="370840">
                <a:tc>
                  <a:txBody>
                    <a:bodyPr/>
                    <a:lstStyle/>
                    <a:p>
                      <a:r>
                        <a:rPr lang="es-MX" dirty="0" smtClean="0"/>
                        <a:t>Implementar</a:t>
                      </a:r>
                      <a:r>
                        <a:rPr lang="es-MX" baseline="0" dirty="0" smtClean="0"/>
                        <a:t> reformas académicas a planes de escudo</a:t>
                      </a:r>
                      <a:endParaRPr lang="es-MX" dirty="0"/>
                    </a:p>
                  </a:txBody>
                  <a:tcPr/>
                </a:tc>
                <a:tc>
                  <a:txBody>
                    <a:bodyPr/>
                    <a:lstStyle/>
                    <a:p>
                      <a:r>
                        <a:rPr lang="es-MX" dirty="0" smtClean="0"/>
                        <a:t>Ampliar</a:t>
                      </a:r>
                      <a:r>
                        <a:rPr lang="es-MX" baseline="0" dirty="0" smtClean="0"/>
                        <a:t> la matricula en programas educativos</a:t>
                      </a:r>
                      <a:endParaRPr lang="es-MX" dirty="0"/>
                    </a:p>
                  </a:txBody>
                  <a:tcPr/>
                </a:tc>
                <a:tc>
                  <a:txBody>
                    <a:bodyPr/>
                    <a:lstStyle/>
                    <a:p>
                      <a:r>
                        <a:rPr lang="es-MX" dirty="0" smtClean="0"/>
                        <a:t>Fortalecer cursos y talleres  acerca</a:t>
                      </a:r>
                      <a:r>
                        <a:rPr lang="es-MX" baseline="0" dirty="0" smtClean="0"/>
                        <a:t> de la lectura y escritura</a:t>
                      </a:r>
                    </a:p>
                  </a:txBody>
                  <a:tcPr/>
                </a:tc>
              </a:tr>
              <a:tr h="370840">
                <a:tc>
                  <a:txBody>
                    <a:bodyPr/>
                    <a:lstStyle/>
                    <a:p>
                      <a:r>
                        <a:rPr lang="es-MX" dirty="0" smtClean="0"/>
                        <a:t>Garantizar que se cumplan</a:t>
                      </a:r>
                      <a:r>
                        <a:rPr lang="es-MX" baseline="0" dirty="0" smtClean="0"/>
                        <a:t> los requisitos de calidad </a:t>
                      </a:r>
                      <a:endParaRPr lang="es-MX" dirty="0"/>
                    </a:p>
                  </a:txBody>
                  <a:tcPr/>
                </a:tc>
                <a:tc>
                  <a:txBody>
                    <a:bodyPr/>
                    <a:lstStyle/>
                    <a:p>
                      <a:r>
                        <a:rPr lang="es-MX" dirty="0" smtClean="0"/>
                        <a:t>Diseñar esquemas de colaboración interinstitucional</a:t>
                      </a:r>
                      <a:r>
                        <a:rPr lang="es-MX" baseline="0" dirty="0" smtClean="0"/>
                        <a:t> </a:t>
                      </a:r>
                      <a:endParaRPr lang="es-MX" dirty="0"/>
                    </a:p>
                  </a:txBody>
                  <a:tcPr/>
                </a:tc>
                <a:tc>
                  <a:txBody>
                    <a:bodyPr/>
                    <a:lstStyle/>
                    <a:p>
                      <a:r>
                        <a:rPr lang="es-MX" dirty="0" smtClean="0"/>
                        <a:t>Crear la red de bibliotecas</a:t>
                      </a:r>
                      <a:r>
                        <a:rPr lang="es-MX" baseline="0" dirty="0" smtClean="0"/>
                        <a:t> virtuales de zacatecas</a:t>
                      </a:r>
                    </a:p>
                  </a:txBody>
                  <a:tcPr/>
                </a:tc>
              </a:tr>
              <a:tr h="370840">
                <a:tc>
                  <a:txBody>
                    <a:bodyPr/>
                    <a:lstStyle/>
                    <a:p>
                      <a:r>
                        <a:rPr lang="es-MX" dirty="0" smtClean="0"/>
                        <a:t>Apoyar a las instituciones de educación media superior</a:t>
                      </a:r>
                      <a:r>
                        <a:rPr lang="es-MX" baseline="0" dirty="0" smtClean="0"/>
                        <a:t> para el ingreso al bachillerato </a:t>
                      </a:r>
                      <a:endParaRPr lang="es-MX" dirty="0"/>
                    </a:p>
                  </a:txBody>
                  <a:tcPr/>
                </a:tc>
                <a:tc>
                  <a:txBody>
                    <a:bodyPr/>
                    <a:lstStyle/>
                    <a:p>
                      <a:r>
                        <a:rPr lang="es-MX" dirty="0" smtClean="0"/>
                        <a:t>Activar</a:t>
                      </a:r>
                      <a:r>
                        <a:rPr lang="es-MX" baseline="0" dirty="0" smtClean="0"/>
                        <a:t> las áreas de psicopedagogía, orientación y </a:t>
                      </a:r>
                      <a:endParaRPr lang="es-MX" dirty="0"/>
                    </a:p>
                  </a:txBody>
                  <a:tcPr/>
                </a:tc>
                <a:tc>
                  <a:txBody>
                    <a:bodyPr/>
                    <a:lstStyle/>
                    <a:p>
                      <a:r>
                        <a:rPr lang="es-MX" dirty="0" smtClean="0"/>
                        <a:t>Elaborar propuesta de la normatividad faltante en la educación</a:t>
                      </a:r>
                      <a:endParaRPr lang="es-MX" dirty="0"/>
                    </a:p>
                  </a:txBody>
                  <a:tcPr/>
                </a:tc>
              </a:tr>
            </a:tbl>
          </a:graphicData>
        </a:graphic>
      </p:graphicFrame>
    </p:spTree>
    <p:extLst>
      <p:ext uri="{BB962C8B-B14F-4D97-AF65-F5344CB8AC3E}">
        <p14:creationId xmlns:p14="http://schemas.microsoft.com/office/powerpoint/2010/main" val="608520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229600" cy="576064"/>
          </a:xfrm>
        </p:spPr>
        <p:txBody>
          <a:bodyPr>
            <a:noAutofit/>
          </a:bodyPr>
          <a:lstStyle/>
          <a:p>
            <a:pPr algn="ctr"/>
            <a:r>
              <a:rPr lang="es-MX" sz="3200" dirty="0"/>
              <a:t>Participación social y vinculación </a:t>
            </a:r>
            <a:r>
              <a:rPr lang="es-MX" sz="3200" dirty="0" smtClean="0"/>
              <a:t>del sistema educativo</a:t>
            </a:r>
            <a:endParaRPr lang="es-MX" sz="3200" dirty="0"/>
          </a:p>
        </p:txBody>
      </p:sp>
      <p:sp>
        <p:nvSpPr>
          <p:cNvPr id="3" name="2 Marcador de contenido"/>
          <p:cNvSpPr>
            <a:spLocks noGrp="1"/>
          </p:cNvSpPr>
          <p:nvPr>
            <p:ph idx="1"/>
          </p:nvPr>
        </p:nvSpPr>
        <p:spPr>
          <a:xfrm>
            <a:off x="0" y="980728"/>
            <a:ext cx="9144000" cy="5877272"/>
          </a:xfrm>
        </p:spPr>
        <p:txBody>
          <a:bodyPr>
            <a:normAutofit/>
          </a:bodyPr>
          <a:lstStyle/>
          <a:p>
            <a:r>
              <a:rPr lang="es-MX" dirty="0"/>
              <a:t>Estrategia </a:t>
            </a:r>
            <a:r>
              <a:rPr lang="es-MX" dirty="0" smtClean="0"/>
              <a:t>Fomentar </a:t>
            </a:r>
            <a:r>
              <a:rPr lang="es-MX" dirty="0"/>
              <a:t>la participación </a:t>
            </a:r>
            <a:r>
              <a:rPr lang="es-MX" dirty="0" smtClean="0"/>
              <a:t>social y </a:t>
            </a:r>
            <a:r>
              <a:rPr lang="es-MX" dirty="0"/>
              <a:t>la </a:t>
            </a:r>
            <a:r>
              <a:rPr lang="es-MX" dirty="0" smtClean="0"/>
              <a:t>vinculación </a:t>
            </a:r>
            <a:r>
              <a:rPr lang="es-MX" dirty="0"/>
              <a:t>con el Sistema </a:t>
            </a:r>
            <a:r>
              <a:rPr lang="es-MX" dirty="0" smtClean="0"/>
              <a:t>Educativo.</a:t>
            </a:r>
          </a:p>
          <a:p>
            <a:pPr algn="ctr"/>
            <a:r>
              <a:rPr lang="es-MX" dirty="0"/>
              <a:t>Objetivos </a:t>
            </a:r>
            <a:r>
              <a:rPr lang="es-MX" dirty="0" smtClean="0"/>
              <a:t>específicos</a:t>
            </a:r>
            <a:endParaRPr lang="es-MX" dirty="0"/>
          </a:p>
          <a:p>
            <a:endParaRPr lang="es-MX" dirty="0"/>
          </a:p>
        </p:txBody>
      </p:sp>
      <p:graphicFrame>
        <p:nvGraphicFramePr>
          <p:cNvPr id="4" name="3 Diagrama"/>
          <p:cNvGraphicFramePr/>
          <p:nvPr>
            <p:extLst>
              <p:ext uri="{D42A27DB-BD31-4B8C-83A1-F6EECF244321}">
                <p14:modId xmlns:p14="http://schemas.microsoft.com/office/powerpoint/2010/main" val="2307103930"/>
              </p:ext>
            </p:extLst>
          </p:nvPr>
        </p:nvGraphicFramePr>
        <p:xfrm>
          <a:off x="173021" y="2276872"/>
          <a:ext cx="8964488" cy="4365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2564904"/>
            <a:ext cx="2664296" cy="1575618"/>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81350" y="2605088"/>
            <a:ext cx="27813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6176" y="2388690"/>
            <a:ext cx="2639566" cy="1519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08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5 Marcador de contenido"/>
          <p:cNvGraphicFramePr>
            <a:graphicFrameLocks/>
          </p:cNvGraphicFramePr>
          <p:nvPr>
            <p:extLst>
              <p:ext uri="{D42A27DB-BD31-4B8C-83A1-F6EECF244321}">
                <p14:modId xmlns:p14="http://schemas.microsoft.com/office/powerpoint/2010/main" val="3066815139"/>
              </p:ext>
            </p:extLst>
          </p:nvPr>
        </p:nvGraphicFramePr>
        <p:xfrm>
          <a:off x="0" y="25384"/>
          <a:ext cx="9144000" cy="6180459"/>
        </p:xfrm>
        <a:graphic>
          <a:graphicData uri="http://schemas.openxmlformats.org/drawingml/2006/table">
            <a:tbl>
              <a:tblPr firstRow="1" bandRow="1"/>
              <a:tblGrid>
                <a:gridCol w="2987451"/>
                <a:gridCol w="2815495"/>
                <a:gridCol w="3341054"/>
              </a:tblGrid>
              <a:tr h="811328">
                <a:tc>
                  <a:txBody>
                    <a:bodyPr/>
                    <a:lstStyle>
                      <a:lvl1pPr marL="0" algn="l" rtl="0" eaLnBrk="1" latinLnBrk="0" hangingPunct="1">
                        <a:defRPr kumimoji="0" b="1" kern="1200">
                          <a:solidFill>
                            <a:schemeClr val="lt1"/>
                          </a:solidFill>
                          <a:latin typeface="Verdana"/>
                        </a:defRPr>
                      </a:lvl1pPr>
                      <a:lvl2pPr marL="457200" algn="l" rtl="0" eaLnBrk="1" latinLnBrk="0" hangingPunct="1">
                        <a:defRPr kumimoji="0" b="1" kern="1200">
                          <a:solidFill>
                            <a:schemeClr val="lt1"/>
                          </a:solidFill>
                          <a:latin typeface="Verdana"/>
                        </a:defRPr>
                      </a:lvl2pPr>
                      <a:lvl3pPr marL="914400" algn="l" rtl="0" eaLnBrk="1" latinLnBrk="0" hangingPunct="1">
                        <a:defRPr kumimoji="0" b="1" kern="1200">
                          <a:solidFill>
                            <a:schemeClr val="lt1"/>
                          </a:solidFill>
                          <a:latin typeface="Verdana"/>
                        </a:defRPr>
                      </a:lvl3pPr>
                      <a:lvl4pPr marL="1371600" algn="l" rtl="0" eaLnBrk="1" latinLnBrk="0" hangingPunct="1">
                        <a:defRPr kumimoji="0" b="1" kern="1200">
                          <a:solidFill>
                            <a:schemeClr val="lt1"/>
                          </a:solidFill>
                          <a:latin typeface="Verdana"/>
                        </a:defRPr>
                      </a:lvl4pPr>
                      <a:lvl5pPr marL="1828800" algn="l" rtl="0" eaLnBrk="1" latinLnBrk="0" hangingPunct="1">
                        <a:defRPr kumimoji="0" b="1" kern="1200">
                          <a:solidFill>
                            <a:schemeClr val="lt1"/>
                          </a:solidFill>
                          <a:latin typeface="Verdana"/>
                        </a:defRPr>
                      </a:lvl5pPr>
                      <a:lvl6pPr marL="2286000" algn="l" rtl="0" eaLnBrk="1" latinLnBrk="0" hangingPunct="1">
                        <a:defRPr kumimoji="0" b="1" kern="1200">
                          <a:solidFill>
                            <a:schemeClr val="lt1"/>
                          </a:solidFill>
                          <a:latin typeface="Verdana"/>
                        </a:defRPr>
                      </a:lvl6pPr>
                      <a:lvl7pPr marL="2743200" algn="l" rtl="0" eaLnBrk="1" latinLnBrk="0" hangingPunct="1">
                        <a:defRPr kumimoji="0" b="1" kern="1200">
                          <a:solidFill>
                            <a:schemeClr val="lt1"/>
                          </a:solidFill>
                          <a:latin typeface="Verdana"/>
                        </a:defRPr>
                      </a:lvl7pPr>
                      <a:lvl8pPr marL="3200400" algn="l" rtl="0" eaLnBrk="1" latinLnBrk="0" hangingPunct="1">
                        <a:defRPr kumimoji="0" b="1" kern="1200">
                          <a:solidFill>
                            <a:schemeClr val="lt1"/>
                          </a:solidFill>
                          <a:latin typeface="Verdana"/>
                        </a:defRPr>
                      </a:lvl8pPr>
                      <a:lvl9pPr marL="3657600" algn="l" rtl="0" eaLnBrk="1" latinLnBrk="0" hangingPunct="1">
                        <a:defRPr kumimoji="0" b="1" kern="1200">
                          <a:solidFill>
                            <a:schemeClr val="lt1"/>
                          </a:solidFill>
                          <a:latin typeface="Verdana"/>
                        </a:defRPr>
                      </a:lvl9pPr>
                    </a:lstStyle>
                    <a:p>
                      <a:r>
                        <a:rPr lang="en-US" dirty="0" smtClean="0"/>
                        <a:t>Incrementar</a:t>
                      </a:r>
                      <a:r>
                        <a:rPr lang="en-US" baseline="0" dirty="0" smtClean="0"/>
                        <a:t> la </a:t>
                      </a:r>
                      <a:r>
                        <a:rPr lang="en-US" dirty="0" smtClean="0"/>
                        <a:t>Eficiencia terminal</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1B633"/>
                    </a:solidFill>
                  </a:tcPr>
                </a:tc>
                <a:tc>
                  <a:txBody>
                    <a:bodyPr/>
                    <a:lstStyle>
                      <a:lvl1pPr marL="0" algn="l" rtl="0" eaLnBrk="1" latinLnBrk="0" hangingPunct="1">
                        <a:defRPr kumimoji="0" b="1" kern="1200">
                          <a:solidFill>
                            <a:schemeClr val="lt1"/>
                          </a:solidFill>
                          <a:latin typeface="Verdana"/>
                        </a:defRPr>
                      </a:lvl1pPr>
                      <a:lvl2pPr marL="457200" algn="l" rtl="0" eaLnBrk="1" latinLnBrk="0" hangingPunct="1">
                        <a:defRPr kumimoji="0" b="1" kern="1200">
                          <a:solidFill>
                            <a:schemeClr val="lt1"/>
                          </a:solidFill>
                          <a:latin typeface="Verdana"/>
                        </a:defRPr>
                      </a:lvl2pPr>
                      <a:lvl3pPr marL="914400" algn="l" rtl="0" eaLnBrk="1" latinLnBrk="0" hangingPunct="1">
                        <a:defRPr kumimoji="0" b="1" kern="1200">
                          <a:solidFill>
                            <a:schemeClr val="lt1"/>
                          </a:solidFill>
                          <a:latin typeface="Verdana"/>
                        </a:defRPr>
                      </a:lvl3pPr>
                      <a:lvl4pPr marL="1371600" algn="l" rtl="0" eaLnBrk="1" latinLnBrk="0" hangingPunct="1">
                        <a:defRPr kumimoji="0" b="1" kern="1200">
                          <a:solidFill>
                            <a:schemeClr val="lt1"/>
                          </a:solidFill>
                          <a:latin typeface="Verdana"/>
                        </a:defRPr>
                      </a:lvl4pPr>
                      <a:lvl5pPr marL="1828800" algn="l" rtl="0" eaLnBrk="1" latinLnBrk="0" hangingPunct="1">
                        <a:defRPr kumimoji="0" b="1" kern="1200">
                          <a:solidFill>
                            <a:schemeClr val="lt1"/>
                          </a:solidFill>
                          <a:latin typeface="Verdana"/>
                        </a:defRPr>
                      </a:lvl5pPr>
                      <a:lvl6pPr marL="2286000" algn="l" rtl="0" eaLnBrk="1" latinLnBrk="0" hangingPunct="1">
                        <a:defRPr kumimoji="0" b="1" kern="1200">
                          <a:solidFill>
                            <a:schemeClr val="lt1"/>
                          </a:solidFill>
                          <a:latin typeface="Verdana"/>
                        </a:defRPr>
                      </a:lvl6pPr>
                      <a:lvl7pPr marL="2743200" algn="l" rtl="0" eaLnBrk="1" latinLnBrk="0" hangingPunct="1">
                        <a:defRPr kumimoji="0" b="1" kern="1200">
                          <a:solidFill>
                            <a:schemeClr val="lt1"/>
                          </a:solidFill>
                          <a:latin typeface="Verdana"/>
                        </a:defRPr>
                      </a:lvl7pPr>
                      <a:lvl8pPr marL="3200400" algn="l" rtl="0" eaLnBrk="1" latinLnBrk="0" hangingPunct="1">
                        <a:defRPr kumimoji="0" b="1" kern="1200">
                          <a:solidFill>
                            <a:schemeClr val="lt1"/>
                          </a:solidFill>
                          <a:latin typeface="Verdana"/>
                        </a:defRPr>
                      </a:lvl8pPr>
                      <a:lvl9pPr marL="3657600" algn="l" rtl="0" eaLnBrk="1" latinLnBrk="0" hangingPunct="1">
                        <a:defRPr kumimoji="0" b="1" kern="1200">
                          <a:solidFill>
                            <a:schemeClr val="lt1"/>
                          </a:solidFill>
                          <a:latin typeface="Verdana"/>
                        </a:defRPr>
                      </a:lvl9pPr>
                    </a:lstStyle>
                    <a:p>
                      <a:r>
                        <a:rPr lang="en-US" dirty="0" smtClean="0"/>
                        <a:t>Abatir</a:t>
                      </a:r>
                      <a:r>
                        <a:rPr lang="en-US" baseline="0" dirty="0" smtClean="0"/>
                        <a:t> la reprobación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1B633"/>
                    </a:solidFill>
                  </a:tcPr>
                </a:tc>
                <a:tc>
                  <a:txBody>
                    <a:bodyPr/>
                    <a:lstStyle>
                      <a:lvl1pPr marL="0" algn="l" rtl="0" eaLnBrk="1" latinLnBrk="0" hangingPunct="1">
                        <a:defRPr kumimoji="0" b="1" kern="1200">
                          <a:solidFill>
                            <a:schemeClr val="lt1"/>
                          </a:solidFill>
                          <a:latin typeface="Verdana"/>
                        </a:defRPr>
                      </a:lvl1pPr>
                      <a:lvl2pPr marL="457200" algn="l" rtl="0" eaLnBrk="1" latinLnBrk="0" hangingPunct="1">
                        <a:defRPr kumimoji="0" b="1" kern="1200">
                          <a:solidFill>
                            <a:schemeClr val="lt1"/>
                          </a:solidFill>
                          <a:latin typeface="Verdana"/>
                        </a:defRPr>
                      </a:lvl2pPr>
                      <a:lvl3pPr marL="914400" algn="l" rtl="0" eaLnBrk="1" latinLnBrk="0" hangingPunct="1">
                        <a:defRPr kumimoji="0" b="1" kern="1200">
                          <a:solidFill>
                            <a:schemeClr val="lt1"/>
                          </a:solidFill>
                          <a:latin typeface="Verdana"/>
                        </a:defRPr>
                      </a:lvl3pPr>
                      <a:lvl4pPr marL="1371600" algn="l" rtl="0" eaLnBrk="1" latinLnBrk="0" hangingPunct="1">
                        <a:defRPr kumimoji="0" b="1" kern="1200">
                          <a:solidFill>
                            <a:schemeClr val="lt1"/>
                          </a:solidFill>
                          <a:latin typeface="Verdana"/>
                        </a:defRPr>
                      </a:lvl4pPr>
                      <a:lvl5pPr marL="1828800" algn="l" rtl="0" eaLnBrk="1" latinLnBrk="0" hangingPunct="1">
                        <a:defRPr kumimoji="0" b="1" kern="1200">
                          <a:solidFill>
                            <a:schemeClr val="lt1"/>
                          </a:solidFill>
                          <a:latin typeface="Verdana"/>
                        </a:defRPr>
                      </a:lvl5pPr>
                      <a:lvl6pPr marL="2286000" algn="l" rtl="0" eaLnBrk="1" latinLnBrk="0" hangingPunct="1">
                        <a:defRPr kumimoji="0" b="1" kern="1200">
                          <a:solidFill>
                            <a:schemeClr val="lt1"/>
                          </a:solidFill>
                          <a:latin typeface="Verdana"/>
                        </a:defRPr>
                      </a:lvl6pPr>
                      <a:lvl7pPr marL="2743200" algn="l" rtl="0" eaLnBrk="1" latinLnBrk="0" hangingPunct="1">
                        <a:defRPr kumimoji="0" b="1" kern="1200">
                          <a:solidFill>
                            <a:schemeClr val="lt1"/>
                          </a:solidFill>
                          <a:latin typeface="Verdana"/>
                        </a:defRPr>
                      </a:lvl7pPr>
                      <a:lvl8pPr marL="3200400" algn="l" rtl="0" eaLnBrk="1" latinLnBrk="0" hangingPunct="1">
                        <a:defRPr kumimoji="0" b="1" kern="1200">
                          <a:solidFill>
                            <a:schemeClr val="lt1"/>
                          </a:solidFill>
                          <a:latin typeface="Verdana"/>
                        </a:defRPr>
                      </a:lvl8pPr>
                      <a:lvl9pPr marL="3657600" algn="l" rtl="0" eaLnBrk="1" latinLnBrk="0" hangingPunct="1">
                        <a:defRPr kumimoji="0" b="1" kern="1200">
                          <a:solidFill>
                            <a:schemeClr val="lt1"/>
                          </a:solidFill>
                          <a:latin typeface="Verdana"/>
                        </a:defRPr>
                      </a:lvl9pPr>
                    </a:lstStyle>
                    <a:p>
                      <a:r>
                        <a:rPr lang="en-US" dirty="0" smtClean="0"/>
                        <a:t>Aplicar</a:t>
                      </a:r>
                      <a:r>
                        <a:rPr lang="en-US" baseline="0" dirty="0" smtClean="0"/>
                        <a:t> la tipologia y tecnologia </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1B633"/>
                    </a:solidFill>
                  </a:tcPr>
                </a:tc>
              </a:tr>
              <a:tr h="5369131">
                <a:tc>
                  <a:txBody>
                    <a:bodyPr/>
                    <a:lstStyle>
                      <a:lvl1pPr marL="0" algn="l" rtl="0" eaLnBrk="1" latinLnBrk="0" hangingPunct="1">
                        <a:defRPr kumimoji="0" kern="1200">
                          <a:solidFill>
                            <a:schemeClr val="dk1"/>
                          </a:solidFill>
                          <a:latin typeface="Verdana"/>
                        </a:defRPr>
                      </a:lvl1pPr>
                      <a:lvl2pPr marL="457200" algn="l" rtl="0" eaLnBrk="1" latinLnBrk="0" hangingPunct="1">
                        <a:defRPr kumimoji="0" kern="1200">
                          <a:solidFill>
                            <a:schemeClr val="dk1"/>
                          </a:solidFill>
                          <a:latin typeface="Verdana"/>
                        </a:defRPr>
                      </a:lvl2pPr>
                      <a:lvl3pPr marL="914400" algn="l" rtl="0" eaLnBrk="1" latinLnBrk="0" hangingPunct="1">
                        <a:defRPr kumimoji="0" kern="1200">
                          <a:solidFill>
                            <a:schemeClr val="dk1"/>
                          </a:solidFill>
                          <a:latin typeface="Verdana"/>
                        </a:defRPr>
                      </a:lvl3pPr>
                      <a:lvl4pPr marL="1371600" algn="l" rtl="0" eaLnBrk="1" latinLnBrk="0" hangingPunct="1">
                        <a:defRPr kumimoji="0" kern="1200">
                          <a:solidFill>
                            <a:schemeClr val="dk1"/>
                          </a:solidFill>
                          <a:latin typeface="Verdana"/>
                        </a:defRPr>
                      </a:lvl4pPr>
                      <a:lvl5pPr marL="1828800" algn="l" rtl="0" eaLnBrk="1" latinLnBrk="0" hangingPunct="1">
                        <a:defRPr kumimoji="0" kern="1200">
                          <a:solidFill>
                            <a:schemeClr val="dk1"/>
                          </a:solidFill>
                          <a:latin typeface="Verdana"/>
                        </a:defRPr>
                      </a:lvl5pPr>
                      <a:lvl6pPr marL="2286000" algn="l" rtl="0" eaLnBrk="1" latinLnBrk="0" hangingPunct="1">
                        <a:defRPr kumimoji="0" kern="1200">
                          <a:solidFill>
                            <a:schemeClr val="dk1"/>
                          </a:solidFill>
                          <a:latin typeface="Verdana"/>
                        </a:defRPr>
                      </a:lvl6pPr>
                      <a:lvl7pPr marL="2743200" algn="l" rtl="0" eaLnBrk="1" latinLnBrk="0" hangingPunct="1">
                        <a:defRPr kumimoji="0" kern="1200">
                          <a:solidFill>
                            <a:schemeClr val="dk1"/>
                          </a:solidFill>
                          <a:latin typeface="Verdana"/>
                        </a:defRPr>
                      </a:lvl7pPr>
                      <a:lvl8pPr marL="3200400" algn="l" rtl="0" eaLnBrk="1" latinLnBrk="0" hangingPunct="1">
                        <a:defRPr kumimoji="0" kern="1200">
                          <a:solidFill>
                            <a:schemeClr val="dk1"/>
                          </a:solidFill>
                          <a:latin typeface="Verdana"/>
                        </a:defRPr>
                      </a:lvl8pPr>
                      <a:lvl9pPr marL="3657600" algn="l" rtl="0" eaLnBrk="1" latinLnBrk="0" hangingPunct="1">
                        <a:defRPr kumimoji="0" kern="1200">
                          <a:solidFill>
                            <a:schemeClr val="dk1"/>
                          </a:solidFill>
                          <a:latin typeface="Verdana"/>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1B633">
                        <a:tint val="40000"/>
                      </a:srgbClr>
                    </a:solidFill>
                  </a:tcPr>
                </a:tc>
                <a:tc>
                  <a:txBody>
                    <a:bodyPr/>
                    <a:lstStyle>
                      <a:lvl1pPr marL="0" algn="l" rtl="0" eaLnBrk="1" latinLnBrk="0" hangingPunct="1">
                        <a:defRPr kumimoji="0" kern="1200">
                          <a:solidFill>
                            <a:schemeClr val="dk1"/>
                          </a:solidFill>
                          <a:latin typeface="Verdana"/>
                        </a:defRPr>
                      </a:lvl1pPr>
                      <a:lvl2pPr marL="457200" algn="l" rtl="0" eaLnBrk="1" latinLnBrk="0" hangingPunct="1">
                        <a:defRPr kumimoji="0" kern="1200">
                          <a:solidFill>
                            <a:schemeClr val="dk1"/>
                          </a:solidFill>
                          <a:latin typeface="Verdana"/>
                        </a:defRPr>
                      </a:lvl2pPr>
                      <a:lvl3pPr marL="914400" algn="l" rtl="0" eaLnBrk="1" latinLnBrk="0" hangingPunct="1">
                        <a:defRPr kumimoji="0" kern="1200">
                          <a:solidFill>
                            <a:schemeClr val="dk1"/>
                          </a:solidFill>
                          <a:latin typeface="Verdana"/>
                        </a:defRPr>
                      </a:lvl3pPr>
                      <a:lvl4pPr marL="1371600" algn="l" rtl="0" eaLnBrk="1" latinLnBrk="0" hangingPunct="1">
                        <a:defRPr kumimoji="0" kern="1200">
                          <a:solidFill>
                            <a:schemeClr val="dk1"/>
                          </a:solidFill>
                          <a:latin typeface="Verdana"/>
                        </a:defRPr>
                      </a:lvl4pPr>
                      <a:lvl5pPr marL="1828800" algn="l" rtl="0" eaLnBrk="1" latinLnBrk="0" hangingPunct="1">
                        <a:defRPr kumimoji="0" kern="1200">
                          <a:solidFill>
                            <a:schemeClr val="dk1"/>
                          </a:solidFill>
                          <a:latin typeface="Verdana"/>
                        </a:defRPr>
                      </a:lvl5pPr>
                      <a:lvl6pPr marL="2286000" algn="l" rtl="0" eaLnBrk="1" latinLnBrk="0" hangingPunct="1">
                        <a:defRPr kumimoji="0" kern="1200">
                          <a:solidFill>
                            <a:schemeClr val="dk1"/>
                          </a:solidFill>
                          <a:latin typeface="Verdana"/>
                        </a:defRPr>
                      </a:lvl6pPr>
                      <a:lvl7pPr marL="2743200" algn="l" rtl="0" eaLnBrk="1" latinLnBrk="0" hangingPunct="1">
                        <a:defRPr kumimoji="0" kern="1200">
                          <a:solidFill>
                            <a:schemeClr val="dk1"/>
                          </a:solidFill>
                          <a:latin typeface="Verdana"/>
                        </a:defRPr>
                      </a:lvl7pPr>
                      <a:lvl8pPr marL="3200400" algn="l" rtl="0" eaLnBrk="1" latinLnBrk="0" hangingPunct="1">
                        <a:defRPr kumimoji="0" kern="1200">
                          <a:solidFill>
                            <a:schemeClr val="dk1"/>
                          </a:solidFill>
                          <a:latin typeface="Verdana"/>
                        </a:defRPr>
                      </a:lvl8pPr>
                      <a:lvl9pPr marL="3657600" algn="l" rtl="0" eaLnBrk="1" latinLnBrk="0" hangingPunct="1">
                        <a:defRPr kumimoji="0" kern="1200">
                          <a:solidFill>
                            <a:schemeClr val="dk1"/>
                          </a:solidFill>
                          <a:latin typeface="Verdana"/>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1B633">
                        <a:tint val="40000"/>
                      </a:srgbClr>
                    </a:solidFill>
                  </a:tcPr>
                </a:tc>
                <a:tc>
                  <a:txBody>
                    <a:bodyPr/>
                    <a:lstStyle>
                      <a:lvl1pPr marL="0" algn="l" rtl="0" eaLnBrk="1" latinLnBrk="0" hangingPunct="1">
                        <a:defRPr kumimoji="0" kern="1200">
                          <a:solidFill>
                            <a:schemeClr val="dk1"/>
                          </a:solidFill>
                          <a:latin typeface="Verdana"/>
                        </a:defRPr>
                      </a:lvl1pPr>
                      <a:lvl2pPr marL="457200" algn="l" rtl="0" eaLnBrk="1" latinLnBrk="0" hangingPunct="1">
                        <a:defRPr kumimoji="0" kern="1200">
                          <a:solidFill>
                            <a:schemeClr val="dk1"/>
                          </a:solidFill>
                          <a:latin typeface="Verdana"/>
                        </a:defRPr>
                      </a:lvl2pPr>
                      <a:lvl3pPr marL="914400" algn="l" rtl="0" eaLnBrk="1" latinLnBrk="0" hangingPunct="1">
                        <a:defRPr kumimoji="0" kern="1200">
                          <a:solidFill>
                            <a:schemeClr val="dk1"/>
                          </a:solidFill>
                          <a:latin typeface="Verdana"/>
                        </a:defRPr>
                      </a:lvl3pPr>
                      <a:lvl4pPr marL="1371600" algn="l" rtl="0" eaLnBrk="1" latinLnBrk="0" hangingPunct="1">
                        <a:defRPr kumimoji="0" kern="1200">
                          <a:solidFill>
                            <a:schemeClr val="dk1"/>
                          </a:solidFill>
                          <a:latin typeface="Verdana"/>
                        </a:defRPr>
                      </a:lvl4pPr>
                      <a:lvl5pPr marL="1828800" algn="l" rtl="0" eaLnBrk="1" latinLnBrk="0" hangingPunct="1">
                        <a:defRPr kumimoji="0" kern="1200">
                          <a:solidFill>
                            <a:schemeClr val="dk1"/>
                          </a:solidFill>
                          <a:latin typeface="Verdana"/>
                        </a:defRPr>
                      </a:lvl5pPr>
                      <a:lvl6pPr marL="2286000" algn="l" rtl="0" eaLnBrk="1" latinLnBrk="0" hangingPunct="1">
                        <a:defRPr kumimoji="0" kern="1200">
                          <a:solidFill>
                            <a:schemeClr val="dk1"/>
                          </a:solidFill>
                          <a:latin typeface="Verdana"/>
                        </a:defRPr>
                      </a:lvl6pPr>
                      <a:lvl7pPr marL="2743200" algn="l" rtl="0" eaLnBrk="1" latinLnBrk="0" hangingPunct="1">
                        <a:defRPr kumimoji="0" kern="1200">
                          <a:solidFill>
                            <a:schemeClr val="dk1"/>
                          </a:solidFill>
                          <a:latin typeface="Verdana"/>
                        </a:defRPr>
                      </a:lvl7pPr>
                      <a:lvl8pPr marL="3200400" algn="l" rtl="0" eaLnBrk="1" latinLnBrk="0" hangingPunct="1">
                        <a:defRPr kumimoji="0" kern="1200">
                          <a:solidFill>
                            <a:schemeClr val="dk1"/>
                          </a:solidFill>
                          <a:latin typeface="Verdana"/>
                        </a:defRPr>
                      </a:lvl8pPr>
                      <a:lvl9pPr marL="3657600" algn="l" rtl="0" eaLnBrk="1" latinLnBrk="0" hangingPunct="1">
                        <a:defRPr kumimoji="0" kern="1200">
                          <a:solidFill>
                            <a:schemeClr val="dk1"/>
                          </a:solidFill>
                          <a:latin typeface="Verdana"/>
                        </a:defRPr>
                      </a:lvl9p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1B633">
                        <a:tint val="40000"/>
                      </a:srgbClr>
                    </a:solidFill>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0" y="692696"/>
            <a:ext cx="2870041"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 y="2447576"/>
            <a:ext cx="2870041"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00479">
            <a:off x="971601" y="3932299"/>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528" y="5682791"/>
            <a:ext cx="2667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1884" y="1545082"/>
            <a:ext cx="2871787"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103" y="3350069"/>
            <a:ext cx="258127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0768" y="785892"/>
            <a:ext cx="3313231"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3671" y="2626957"/>
            <a:ext cx="3290329"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94279" y="4332747"/>
            <a:ext cx="2143125" cy="2525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87383" y="4332747"/>
            <a:ext cx="1656617" cy="249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29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836712"/>
          </a:xfrm>
        </p:spPr>
        <p:txBody>
          <a:bodyPr/>
          <a:lstStyle/>
          <a:p>
            <a:r>
              <a:rPr lang="es-MX" dirty="0" smtClean="0"/>
              <a:t>Sistema Estatal de Becas</a:t>
            </a:r>
            <a:endParaRPr lang="es-MX" dirty="0"/>
          </a:p>
        </p:txBody>
      </p:sp>
      <p:sp>
        <p:nvSpPr>
          <p:cNvPr id="3" name="2 Marcador de contenido"/>
          <p:cNvSpPr>
            <a:spLocks noGrp="1"/>
          </p:cNvSpPr>
          <p:nvPr>
            <p:ph idx="1"/>
          </p:nvPr>
        </p:nvSpPr>
        <p:spPr>
          <a:xfrm>
            <a:off x="0" y="188640"/>
            <a:ext cx="9144000" cy="6552728"/>
          </a:xfrm>
        </p:spPr>
        <p:txBody>
          <a:bodyPr/>
          <a:lstStyle/>
          <a:p>
            <a:pPr marL="0" indent="0">
              <a:buNone/>
            </a:pPr>
            <a:endParaRPr lang="es-MX" dirty="0" smtClean="0"/>
          </a:p>
          <a:p>
            <a:r>
              <a:rPr lang="es-MX" dirty="0" smtClean="0"/>
              <a:t>Estrategia: Disminuir el rezago educativo</a:t>
            </a:r>
          </a:p>
          <a:p>
            <a:r>
              <a:rPr lang="es-MX" dirty="0" smtClean="0"/>
              <a:t>1.-</a:t>
            </a:r>
          </a:p>
          <a:p>
            <a:endParaRPr lang="es-MX" dirty="0"/>
          </a:p>
          <a:p>
            <a:endParaRPr lang="es-MX" dirty="0" smtClean="0"/>
          </a:p>
          <a:p>
            <a:endParaRPr lang="es-MX" dirty="0"/>
          </a:p>
          <a:p>
            <a:endParaRPr lang="es-MX" dirty="0" smtClean="0"/>
          </a:p>
          <a:p>
            <a:r>
              <a:rPr lang="es-MX" dirty="0" smtClean="0"/>
              <a:t>2.-</a:t>
            </a:r>
          </a:p>
          <a:p>
            <a:pPr marL="0" indent="0" algn="r">
              <a:buNone/>
            </a:pPr>
            <a:r>
              <a:rPr lang="es-MX" dirty="0" smtClean="0"/>
              <a:t> </a:t>
            </a:r>
          </a:p>
          <a:p>
            <a:endParaRPr lang="es-MX" dirty="0" smtClean="0"/>
          </a:p>
          <a:p>
            <a:pPr marL="0" indent="0">
              <a:buNone/>
            </a:pPr>
            <a:r>
              <a:rPr lang="es-MX" dirty="0" smtClean="0"/>
              <a:t> Para evitar: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69" y="119675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056" y="1305744"/>
            <a:ext cx="2107381" cy="1738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47" y="3138375"/>
            <a:ext cx="2537582" cy="190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2781" y="3138375"/>
            <a:ext cx="2575892" cy="201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8224" y="3083256"/>
            <a:ext cx="2181962" cy="2012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4194" y="5151063"/>
            <a:ext cx="3139854"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095943"/>
            <a:ext cx="25844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0697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556792"/>
            <a:ext cx="9144000" cy="5301208"/>
          </a:xfrm>
        </p:spPr>
        <p:txBody>
          <a:bodyPr/>
          <a:lstStyle/>
          <a:p>
            <a:r>
              <a:rPr lang="es-MX" dirty="0" smtClean="0"/>
              <a:t>¿Qué es el plan Estatal de Educación? </a:t>
            </a:r>
          </a:p>
          <a:p>
            <a:r>
              <a:rPr lang="es-MX" dirty="0" smtClean="0"/>
              <a:t>¿Cuáles son los 3 objetivos principales del plan Estatal de Educación?</a:t>
            </a:r>
          </a:p>
          <a:p>
            <a:r>
              <a:rPr lang="es-MX" dirty="0" smtClean="0"/>
              <a:t>¿Cuál es la misión del plan Estatal de Educación?</a:t>
            </a:r>
          </a:p>
          <a:p>
            <a:r>
              <a:rPr lang="es-MX" dirty="0" smtClean="0"/>
              <a:t>¿Cuál es la visión del plan Estatal de Educación?</a:t>
            </a:r>
          </a:p>
          <a:p>
            <a:r>
              <a:rPr lang="es-MX" dirty="0" smtClean="0"/>
              <a:t>Menciona 3 retos principales de este plan</a:t>
            </a:r>
          </a:p>
          <a:p>
            <a:r>
              <a:rPr lang="es-MX" dirty="0" smtClean="0"/>
              <a:t>Menciona 3 metas de este plan</a:t>
            </a:r>
          </a:p>
          <a:p>
            <a:r>
              <a:rPr lang="es-MX" dirty="0" smtClean="0"/>
              <a:t>¿Cuál es el objetivo principal del Plan Estatal de Educación?</a:t>
            </a:r>
          </a:p>
          <a:p>
            <a:r>
              <a:rPr lang="es-MX" dirty="0" smtClean="0"/>
              <a:t>¿Qué es lo que nos ofrece este plan?</a:t>
            </a:r>
          </a:p>
          <a:p>
            <a:endParaRPr lang="es-MX" dirty="0" smtClean="0"/>
          </a:p>
          <a:p>
            <a:endParaRPr lang="es-MX" dirty="0" smtClean="0"/>
          </a:p>
          <a:p>
            <a:endParaRPr lang="es-MX" dirty="0" smtClean="0"/>
          </a:p>
          <a:p>
            <a:endParaRPr lang="es-MX" dirty="0" smtClean="0"/>
          </a:p>
          <a:p>
            <a:endParaRPr lang="es-MX" dirty="0" smtClean="0"/>
          </a:p>
        </p:txBody>
      </p:sp>
    </p:spTree>
    <p:extLst>
      <p:ext uri="{BB962C8B-B14F-4D97-AF65-F5344CB8AC3E}">
        <p14:creationId xmlns:p14="http://schemas.microsoft.com/office/powerpoint/2010/main" val="132905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899592" y="0"/>
            <a:ext cx="7560840" cy="1844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1331640" y="332656"/>
            <a:ext cx="6802918" cy="1241108"/>
          </a:xfrm>
        </p:spPr>
        <p:txBody>
          <a:bodyPr>
            <a:noAutofit/>
          </a:bodyPr>
          <a:lstStyle/>
          <a:p>
            <a:pPr algn="ctr"/>
            <a:r>
              <a:rPr lang="es-MX" altLang="es-MX" sz="3600" b="1" dirty="0">
                <a:solidFill>
                  <a:schemeClr val="bg1"/>
                </a:solidFill>
                <a:latin typeface="Arial Rounded MT Bold" pitchFamily="34" charset="0"/>
              </a:rPr>
              <a:t>Benemérita Escuela Normal </a:t>
            </a:r>
            <a:r>
              <a:rPr lang="es-MX" altLang="es-MX" sz="3600" dirty="0">
                <a:solidFill>
                  <a:schemeClr val="bg1"/>
                </a:solidFill>
                <a:latin typeface="Arial Rounded MT Bold" pitchFamily="34" charset="0"/>
              </a:rPr>
              <a:t/>
            </a:r>
            <a:br>
              <a:rPr lang="es-MX" altLang="es-MX" sz="3600" dirty="0">
                <a:solidFill>
                  <a:schemeClr val="bg1"/>
                </a:solidFill>
                <a:latin typeface="Arial Rounded MT Bold" pitchFamily="34" charset="0"/>
              </a:rPr>
            </a:br>
            <a:r>
              <a:rPr lang="es-MX" altLang="es-ES" sz="3600" b="1" i="1" dirty="0">
                <a:solidFill>
                  <a:schemeClr val="bg1"/>
                </a:solidFill>
                <a:latin typeface="Arial Rounded MT Bold" pitchFamily="34" charset="0"/>
              </a:rPr>
              <a:t>“</a:t>
            </a:r>
            <a:r>
              <a:rPr lang="es-MX" altLang="es-MX" sz="3600" b="1" i="1" dirty="0">
                <a:solidFill>
                  <a:schemeClr val="bg1"/>
                </a:solidFill>
                <a:latin typeface="Arial Rounded MT Bold" pitchFamily="34" charset="0"/>
              </a:rPr>
              <a:t>Manuel Ávila Camacho</a:t>
            </a:r>
            <a:r>
              <a:rPr lang="es-MX" altLang="es-ES" sz="3600" b="1" i="1" dirty="0">
                <a:solidFill>
                  <a:schemeClr val="bg1"/>
                </a:solidFill>
                <a:latin typeface="Arial Rounded MT Bold" pitchFamily="34" charset="0"/>
              </a:rPr>
              <a:t>”</a:t>
            </a:r>
            <a:endParaRPr lang="es-MX" sz="3600" dirty="0">
              <a:solidFill>
                <a:schemeClr val="bg1"/>
              </a:solidFill>
              <a:latin typeface="Arial Rounded MT Bold" pitchFamily="34" charset="0"/>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31855"/>
            <a:ext cx="4608535" cy="482453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5948114" y="6286095"/>
            <a:ext cx="3164649" cy="461665"/>
          </a:xfrm>
          <a:prstGeom prst="rect">
            <a:avLst/>
          </a:prstGeom>
        </p:spPr>
        <p:txBody>
          <a:bodyPr wrap="none">
            <a:spAutoFit/>
          </a:bodyPr>
          <a:lstStyle/>
          <a:p>
            <a:r>
              <a:rPr lang="es-MX" altLang="es-MX" sz="2400" dirty="0" smtClean="0">
                <a:latin typeface="Aristocrat SF" charset="0"/>
              </a:rPr>
              <a:t>2 de octubre del 2014</a:t>
            </a:r>
            <a:endParaRPr lang="es-MX" altLang="es-MX" sz="2400" dirty="0">
              <a:latin typeface="Aristocrat SF" charset="0"/>
            </a:endParaRPr>
          </a:p>
        </p:txBody>
      </p:sp>
      <p:sp>
        <p:nvSpPr>
          <p:cNvPr id="3" name="2 CuadroTexto"/>
          <p:cNvSpPr txBox="1"/>
          <p:nvPr/>
        </p:nvSpPr>
        <p:spPr>
          <a:xfrm>
            <a:off x="5436096" y="2348880"/>
            <a:ext cx="3024336" cy="1569660"/>
          </a:xfrm>
          <a:prstGeom prst="rect">
            <a:avLst/>
          </a:prstGeom>
          <a:noFill/>
        </p:spPr>
        <p:txBody>
          <a:bodyPr wrap="square" rtlCol="0">
            <a:spAutoFit/>
          </a:bodyPr>
          <a:lstStyle/>
          <a:p>
            <a:r>
              <a:rPr lang="es-MX" sz="3200" dirty="0" smtClean="0"/>
              <a:t>Expositoras:</a:t>
            </a:r>
          </a:p>
          <a:p>
            <a:r>
              <a:rPr lang="es-MX" sz="3200" dirty="0" smtClean="0"/>
              <a:t>Giovana Nava</a:t>
            </a:r>
          </a:p>
          <a:p>
            <a:r>
              <a:rPr lang="es-MX" sz="3200" smtClean="0"/>
              <a:t>Perla Lizbeth</a:t>
            </a:r>
            <a:endParaRPr lang="es-MX" sz="3200" dirty="0"/>
          </a:p>
        </p:txBody>
      </p:sp>
    </p:spTree>
    <p:extLst>
      <p:ext uri="{BB962C8B-B14F-4D97-AF65-F5344CB8AC3E}">
        <p14:creationId xmlns:p14="http://schemas.microsoft.com/office/powerpoint/2010/main" val="3455662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60648"/>
            <a:ext cx="8712968" cy="936104"/>
          </a:xfrm>
        </p:spPr>
        <p:txBody>
          <a:bodyPr>
            <a:normAutofit fontScale="90000"/>
          </a:bodyPr>
          <a:lstStyle/>
          <a:p>
            <a:r>
              <a:rPr lang="es-MX" dirty="0" smtClean="0"/>
              <a:t>¿Qué es el plan estatal de educación?</a:t>
            </a:r>
            <a:endParaRPr lang="es-MX" dirty="0"/>
          </a:p>
        </p:txBody>
      </p:sp>
      <p:sp>
        <p:nvSpPr>
          <p:cNvPr id="3" name="2 Marcador de contenido"/>
          <p:cNvSpPr>
            <a:spLocks noGrp="1"/>
          </p:cNvSpPr>
          <p:nvPr>
            <p:ph idx="1"/>
          </p:nvPr>
        </p:nvSpPr>
        <p:spPr>
          <a:xfrm>
            <a:off x="0" y="1268760"/>
            <a:ext cx="8964488" cy="5589240"/>
          </a:xfrm>
        </p:spPr>
        <p:txBody>
          <a:bodyPr>
            <a:normAutofit/>
          </a:bodyPr>
          <a:lstStyle/>
          <a:p>
            <a:r>
              <a:rPr lang="es-MX" sz="2400" dirty="0" smtClean="0">
                <a:latin typeface="Arial Narrow" panose="020B0606020202030204" pitchFamily="34" charset="0"/>
              </a:rPr>
              <a:t>El Plan </a:t>
            </a:r>
            <a:r>
              <a:rPr lang="es-MX" sz="2400" dirty="0">
                <a:latin typeface="Arial Narrow" panose="020B0606020202030204" pitchFamily="34" charset="0"/>
              </a:rPr>
              <a:t>Estatal de Desarrollo es el instrumento de las propuestas de todos los ciudadanos para el desarrollo del estado, integrando Proyectos y Programas Estratégicos que detonarán el crecimiento y </a:t>
            </a:r>
            <a:r>
              <a:rPr lang="es-MX" sz="2400" dirty="0" smtClean="0">
                <a:latin typeface="Arial Narrow" panose="020B0606020202030204" pitchFamily="34" charset="0"/>
              </a:rPr>
              <a:t>desarrollo, ubicando </a:t>
            </a:r>
            <a:r>
              <a:rPr lang="es-MX" sz="2400" dirty="0">
                <a:latin typeface="Arial Narrow" panose="020B0606020202030204" pitchFamily="34" charset="0"/>
              </a:rPr>
              <a:t>tres objetivos principales: </a:t>
            </a:r>
            <a:endParaRPr lang="es-MX" sz="2400" dirty="0" smtClean="0">
              <a:latin typeface="Arial Narrow" panose="020B0606020202030204" pitchFamily="34" charset="0"/>
            </a:endParaRPr>
          </a:p>
          <a:p>
            <a:endParaRPr lang="es-MX" sz="2400" dirty="0" smtClean="0">
              <a:latin typeface="Arial Narrow" panose="020B0606020202030204" pitchFamily="34" charset="0"/>
            </a:endParaRPr>
          </a:p>
          <a:p>
            <a:endParaRPr lang="es-MX" sz="2400" dirty="0">
              <a:latin typeface="Arial Narrow" panose="020B0606020202030204" pitchFamily="34" charset="0"/>
            </a:endParaRPr>
          </a:p>
          <a:p>
            <a:r>
              <a:rPr lang="es-MX" sz="2400" dirty="0" smtClean="0">
                <a:latin typeface="Arial Narrow" panose="020B0606020202030204" pitchFamily="34" charset="0"/>
              </a:rPr>
              <a:t>Gobernabilidad</a:t>
            </a:r>
            <a:endParaRPr lang="es-MX" sz="2400" dirty="0">
              <a:latin typeface="Arial Narrow" panose="020B0606020202030204" pitchFamily="34" charset="0"/>
            </a:endParaRPr>
          </a:p>
          <a:p>
            <a:r>
              <a:rPr lang="es-MX" sz="2400" dirty="0" smtClean="0">
                <a:latin typeface="Arial Narrow" panose="020B0606020202030204" pitchFamily="34" charset="0"/>
              </a:rPr>
              <a:t>Calidad </a:t>
            </a:r>
            <a:r>
              <a:rPr lang="es-MX" sz="2400" dirty="0">
                <a:latin typeface="Arial Narrow" panose="020B0606020202030204" pitchFamily="34" charset="0"/>
              </a:rPr>
              <a:t>de Vida </a:t>
            </a:r>
            <a:endParaRPr lang="es-MX" sz="2400" dirty="0" smtClean="0">
              <a:latin typeface="Arial Narrow" panose="020B0606020202030204" pitchFamily="34" charset="0"/>
            </a:endParaRPr>
          </a:p>
          <a:p>
            <a:r>
              <a:rPr lang="es-MX" sz="2400" dirty="0" smtClean="0">
                <a:latin typeface="Arial Narrow" panose="020B0606020202030204" pitchFamily="34" charset="0"/>
              </a:rPr>
              <a:t>Desarrollo </a:t>
            </a:r>
            <a:r>
              <a:rPr lang="es-MX" sz="2400" dirty="0">
                <a:latin typeface="Arial Narrow" panose="020B0606020202030204" pitchFamily="34" charset="0"/>
              </a:rPr>
              <a:t>Integral</a:t>
            </a:r>
            <a:r>
              <a:rPr lang="es-MX" sz="2400" dirty="0" smtClean="0">
                <a:latin typeface="Arial Narrow" panose="020B0606020202030204" pitchFamily="34" charset="0"/>
              </a:rPr>
              <a:t>.</a:t>
            </a:r>
          </a:p>
          <a:p>
            <a:endParaRPr lang="es-MX" sz="2400" dirty="0">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2221" y="2532892"/>
            <a:ext cx="3838575" cy="1671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203974"/>
            <a:ext cx="2304256"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6974" y="4347167"/>
            <a:ext cx="3895089" cy="216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1574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39552" y="1196752"/>
            <a:ext cx="8208912" cy="3816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ctrTitle"/>
          </p:nvPr>
        </p:nvSpPr>
        <p:spPr>
          <a:xfrm>
            <a:off x="827584" y="2132856"/>
            <a:ext cx="7772400" cy="2232248"/>
          </a:xfrm>
        </p:spPr>
        <p:txBody>
          <a:bodyPr>
            <a:noAutofit/>
          </a:bodyPr>
          <a:lstStyle/>
          <a:p>
            <a:pPr algn="ctr"/>
            <a:r>
              <a:rPr lang="es-MX" sz="8000" dirty="0" smtClean="0"/>
              <a:t>Plan Nacional de Desarrollo</a:t>
            </a:r>
            <a:endParaRPr lang="es-MX" sz="8000" dirty="0"/>
          </a:p>
        </p:txBody>
      </p:sp>
      <p:pic>
        <p:nvPicPr>
          <p:cNvPr id="4" name="Picture 2" descr="http://lh3.ggpht.com/_mGuNv4Fs0zc/SJ5Tzq-KZQI/AAAAAAAAD4o/3cottuwJ6ZQ/Face%20Girl%20Pony%20Tails-1.jpg?imgmax=640"/>
          <p:cNvPicPr>
            <a:picLocks noChangeAspect="1" noChangeArrowheads="1"/>
          </p:cNvPicPr>
          <p:nvPr/>
        </p:nvPicPr>
        <p:blipFill>
          <a:blip r:embed="rId2" cstate="print"/>
          <a:srcRect/>
          <a:stretch>
            <a:fillRect/>
          </a:stretch>
        </p:blipFill>
        <p:spPr bwMode="auto">
          <a:xfrm>
            <a:off x="323528" y="4293096"/>
            <a:ext cx="2819400" cy="2295526"/>
          </a:xfrm>
          <a:prstGeom prst="rect">
            <a:avLst/>
          </a:prstGeom>
          <a:noFill/>
        </p:spPr>
      </p:pic>
    </p:spTree>
    <p:extLst>
      <p:ext uri="{BB962C8B-B14F-4D97-AF65-F5344CB8AC3E}">
        <p14:creationId xmlns:p14="http://schemas.microsoft.com/office/powerpoint/2010/main" val="1412361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71600" y="404664"/>
            <a:ext cx="7272808" cy="5976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2 Marcador de contenido"/>
          <p:cNvSpPr>
            <a:spLocks noGrp="1"/>
          </p:cNvSpPr>
          <p:nvPr>
            <p:ph idx="1"/>
          </p:nvPr>
        </p:nvSpPr>
        <p:spPr>
          <a:xfrm>
            <a:off x="1009443" y="908721"/>
            <a:ext cx="7125112" cy="4950078"/>
          </a:xfrm>
        </p:spPr>
        <p:txBody>
          <a:bodyPr>
            <a:noAutofit/>
          </a:bodyPr>
          <a:lstStyle/>
          <a:p>
            <a:pPr algn="just"/>
            <a:r>
              <a:rPr lang="es-MX" sz="2400" dirty="0" smtClean="0">
                <a:solidFill>
                  <a:schemeClr val="bg1"/>
                </a:solidFill>
              </a:rPr>
              <a:t>El </a:t>
            </a:r>
            <a:r>
              <a:rPr lang="es-MX" sz="2400" b="1" dirty="0" smtClean="0">
                <a:solidFill>
                  <a:schemeClr val="bg1"/>
                </a:solidFill>
              </a:rPr>
              <a:t>Plan Nacional Desarrollo</a:t>
            </a:r>
            <a:r>
              <a:rPr lang="es-MX" sz="2400" dirty="0" smtClean="0">
                <a:solidFill>
                  <a:schemeClr val="bg1"/>
                </a:solidFill>
              </a:rPr>
              <a:t> en México es el documento rector del Ejecutivo Federal en el que precisan los objetivos nacionales, estrategias y prioridades del desarrollo integral y sustentable del país. Se elabora dentro del primer semestre del sexenio de cada gobierno federal y su validez finaliza con el período constitucional que corresponda. De forma oficial, el primer </a:t>
            </a:r>
            <a:r>
              <a:rPr lang="es-MX" sz="2400" b="1" dirty="0" smtClean="0">
                <a:solidFill>
                  <a:schemeClr val="bg1"/>
                </a:solidFill>
              </a:rPr>
              <a:t>Plan Nacional de Desarrollo</a:t>
            </a:r>
            <a:r>
              <a:rPr lang="es-MX" sz="2400" dirty="0" smtClean="0">
                <a:solidFill>
                  <a:schemeClr val="bg1"/>
                </a:solidFill>
              </a:rPr>
              <a:t> fue el presentado por Miguel de la Madrid para el período 1983 - 1988; aunque el primer Plan Sexenal fue presentado por Lázaro Cárdenas del Río para el período 1934 - 1940.</a:t>
            </a:r>
            <a:endParaRPr lang="es-MX" sz="2400" dirty="0">
              <a:solidFill>
                <a:schemeClr val="bg1"/>
              </a:solidFill>
            </a:endParaRPr>
          </a:p>
        </p:txBody>
      </p:sp>
    </p:spTree>
    <p:extLst>
      <p:ext uri="{BB962C8B-B14F-4D97-AF65-F5344CB8AC3E}">
        <p14:creationId xmlns:p14="http://schemas.microsoft.com/office/powerpoint/2010/main" val="2022654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frankwaters.org/bs00809_.gif"/>
          <p:cNvPicPr>
            <a:picLocks noChangeAspect="1" noChangeArrowheads="1"/>
          </p:cNvPicPr>
          <p:nvPr/>
        </p:nvPicPr>
        <p:blipFill>
          <a:blip r:embed="rId2" cstate="print"/>
          <a:srcRect/>
          <a:stretch>
            <a:fillRect/>
          </a:stretch>
        </p:blipFill>
        <p:spPr bwMode="auto">
          <a:xfrm>
            <a:off x="5436096" y="2564904"/>
            <a:ext cx="3456384" cy="3395092"/>
          </a:xfrm>
          <a:prstGeom prst="rect">
            <a:avLst/>
          </a:prstGeom>
          <a:noFill/>
        </p:spPr>
      </p:pic>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chor="b">
            <a:scene3d>
              <a:camera prst="orthographicFront"/>
              <a:lightRig rig="soft" dir="t">
                <a:rot lat="0" lon="0" rev="10800000"/>
              </a:lightRig>
            </a:scene3d>
            <a:sp3d>
              <a:bevelT w="27940" h="12700"/>
              <a:contourClr>
                <a:srgbClr val="DDDDDD"/>
              </a:contourClr>
            </a:sp3d>
          </a:bodyPr>
          <a:lstStyle/>
          <a:p>
            <a:r>
              <a:rPr lang="es-MX" sz="3600" b="1" spc="150" dirty="0" smtClean="0">
                <a:ln w="11430"/>
                <a:solidFill>
                  <a:srgbClr val="F8F8F8"/>
                </a:solidFill>
                <a:effectLst>
                  <a:outerShdw blurRad="25400" algn="tl" rotWithShape="0">
                    <a:srgbClr val="000000">
                      <a:alpha val="43000"/>
                    </a:srgbClr>
                  </a:outerShdw>
                </a:effectLst>
              </a:rPr>
              <a:t>Marco legal</a:t>
            </a:r>
            <a:endParaRPr lang="es-MX" sz="3600" b="1" spc="150" dirty="0">
              <a:ln w="11430"/>
              <a:solidFill>
                <a:srgbClr val="F8F8F8"/>
              </a:solidFill>
              <a:effectLst>
                <a:outerShdw blurRad="25400" algn="tl" rotWithShape="0">
                  <a:srgbClr val="000000">
                    <a:alpha val="43000"/>
                  </a:srgbClr>
                </a:outerShdw>
              </a:effectLst>
            </a:endParaRPr>
          </a:p>
        </p:txBody>
      </p:sp>
      <p:sp>
        <p:nvSpPr>
          <p:cNvPr id="3" name="2 Marcador de contenido"/>
          <p:cNvSpPr>
            <a:spLocks noGrp="1"/>
          </p:cNvSpPr>
          <p:nvPr>
            <p:ph idx="1"/>
          </p:nvPr>
        </p:nvSpPr>
        <p:spPr>
          <a:xfrm>
            <a:off x="974477" y="2513346"/>
            <a:ext cx="4533628" cy="3458601"/>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buNone/>
            </a:pPr>
            <a:r>
              <a:rPr lang="es-MX" dirty="0" smtClean="0"/>
              <a:t>El marco legal del Plan se encuentra</a:t>
            </a:r>
          </a:p>
          <a:p>
            <a:pPr algn="just">
              <a:buNone/>
            </a:pPr>
            <a:r>
              <a:rPr lang="es-MX" dirty="0" smtClean="0"/>
              <a:t>principalmente en el artículo 26 de</a:t>
            </a:r>
          </a:p>
          <a:p>
            <a:pPr algn="just">
              <a:buNone/>
            </a:pPr>
            <a:r>
              <a:rPr lang="es-MX" dirty="0" smtClean="0"/>
              <a:t>la </a:t>
            </a:r>
            <a:r>
              <a:rPr lang="es-MX" dirty="0" smtClean="0">
                <a:hlinkClick r:id="rId3" tooltip="Constitución Política de los Estados Unidos Mexicanos de 1917"/>
              </a:rPr>
              <a:t>Constitución Política</a:t>
            </a:r>
            <a:r>
              <a:rPr lang="es-MX" dirty="0" smtClean="0"/>
              <a:t>, la Ley de</a:t>
            </a:r>
          </a:p>
          <a:p>
            <a:pPr algn="just">
              <a:buNone/>
            </a:pPr>
            <a:r>
              <a:rPr lang="es-MX" dirty="0" smtClean="0"/>
              <a:t>Planeación y los artículos 9 y del 27</a:t>
            </a:r>
          </a:p>
          <a:p>
            <a:pPr algn="just">
              <a:buNone/>
            </a:pPr>
            <a:r>
              <a:rPr lang="es-MX" dirty="0" smtClean="0"/>
              <a:t>al 42 de la Ley Orgánica de la </a:t>
            </a:r>
          </a:p>
          <a:p>
            <a:pPr algn="just">
              <a:buNone/>
            </a:pPr>
            <a:r>
              <a:rPr lang="es-MX" dirty="0" smtClean="0"/>
              <a:t>Administración Pública Federal.</a:t>
            </a:r>
            <a:endParaRPr lang="es-MX" dirty="0"/>
          </a:p>
        </p:txBody>
      </p:sp>
      <p:sp>
        <p:nvSpPr>
          <p:cNvPr id="1028" name="AutoShape 4" descr="data:image/png;base64,iVBORw0KGgoAAAANSUhEUgAAAOoAAADMCAMAAABKv89XAAAB+1BMVEX///8AAADWvb2tSkqljIx7e621a0L3rVL/SkrOzv/3nJz377WwS0vexMS4bUOAgLT/tbW9rUqqkJCfhIS9cEWyaEHIurrv6+u1TU3/o6PU1P8ODhTX1///urr/SEhOTm4xMUVlWVn/+b2DODjf39/Frq7FtE1uLy+xnZ3DekVEPDxwY2OCgoI7GRm7paXb0IaVjUpoaJIsLD6LUjPW1tYaFxdwcJ1IQECWQEBGKhpZUSMtKCiurq5zRCpWMx9SIyP/d3ddXYONeHikYTyHh4fFZ2cvHBEXFyDkm01LS0vyqFF/NjZ4bi+lpaXDr7kvME9qPydbQB7q4KDShYXTikk/P1hdOztkKysoERFxcXH/OzvmQ0PIyMj/lpbGfX1YWFi7hYX/X1+jZ2cdHR00Li6fkj5HHh7Xeno1Dw/Nv2x6TU2KKCiQkMFiYnlLFhZ2dpIkFQ3lpKSpqdqnNz+Li6wbAABjX0j3xnr/ioq0tOUmIw//Z2eZlHC5Nja+uIhDKippYClHQRw1ISGUa2utMjI9HQG/v9EuPj5kFhanXl5yZx0jEwCbazHILi5NTV96d1qLGhqCgqVlMgy6inmKipsbGg69gmgNDyFDAACPUFCenrHgs7Nhbm7Vqoj70tLlzZ4UKyu4lUGfdjwvABWje2hUUT730o17VCj//9WJox2cAAAgAElEQVR4nO19+V9bV5anH1tAkYQByULsMgiEBHJAaMEgCBIGY5spKmY3BgfwhjdCTFWwO+2yk+okPUmmKmlXJ109ncl013T/mXPOucu7bxMSyHHVfOb8kGDp6el93znfs91zn86c+f9SBhnf2NgYH3nbV/HmZWB6WkOJTg+87Ut5czIwh6Lpgv8M/fltX1YZpQckoCBcHRRyDwRe+EMAjwi87es8pfSMj09rBllZyTSrsrIySK8/+KzibV/sSWWaRFHmYDfKVbfbXamKuznD3nh8uDY9PXDrb82edw2UBOmrzFS6SSot4uZvZCrhwMPVL378WzDlHhLVYomSYLE2CG0E7HkSCHz4wy08z9tG4yzj4xtGTQ6urFwlOhaHU9gzSubLL384rBr3/NXpd3wARQG5SezLNNuZa3GA4ZPdV7/8+KuPBqZv/bXgnd6NpltVXSZdlxCjLStLhlvpzlQ2L391620iDIz0jBus9cXy8rbLheZ3SoRWyHDjHjx48IfGt8HekfHxNQPO7e3tu3fvXio3SNJsc6bv6gr/no1fEOQasXJX1+UmyFfdly5dOq252uFsrpwEGdRv6c7A2i+Dc2MsatDljy6XK3ipRA9bFEY6oXvl8FCzyBv1USMjPWMGv7O87AoGgy7X3TIjFEAzmcyK8n0vXzb09vbev3/h/Pm//OY3f/nLM3htrWdEIW7P5yB/aDxlVTg/bvQ+y9vbm4ATmPkmQCI1K/sUi9UuXrvW29vQcP/CuyjnUX76O5Bn2uz8/DxdYqACbb0PDp4/MZdH1gYU77ONtNy8HrwLxHwDDghzhxWk5h2pzdsgDb0N9z8AeVcRwvv3KP/1X3++dWvz40p39yR9ZGxg7WQ1MOkz2doKYdPF5fTR0g4knTOjrarmc7uBy7u2cv48/reSWQJ8VpeTYO0hXQZJ7rpc5YfIE/3KjHqlqE2gJhhtw/375+1RAs6ffvoYhM7Bgd7pbnavnhBrAD62GSRl3v34TeBsbu5DmZQgf3cNhVBeuHDhAzuc71648D9B/vSxvKI+sHg8DcQBd+XgybAGJFLX3fJjhZT+zqRJm+hpSZ8f2MI8fx+kxv/xx4/1q3G7tckMJaL0r0rSa8lQwYD3lwVJXeXyRILtd5SY+fr1a52bDRfs2Ylv/Qwf1PoUd+GeXNVPiSmzG0+bLhXqFr+Q6xREIZTezZwOL8USCJpGZV6U3ES7NbMTnO8FUHbDz5nuzL//+wqgMSYsEJzgrHTKyQxCbkbmzpWaaMyP7+C17EOGy8Buuu5+9dVJcyNMZkHUBIi4yVE2ADtVfV5gcr+34X/DQb/O9K309VXafTWelp+vrxtqjUwfGPFWyUmVrF72lq8TWtd11+Rjd6nVC1Xbk5OGYKK9vs24ydRpYCeSsoER99rLl3BzMt2VDlVhs/uOetpuodeTZE7TO/wsScnb7VVNBMPjdYmHYVZgoObLBkUUXX6gvHwbKfz6UJNnsTl5ZSUnQ6sWrsjhHxnEekKoOmcxYSLaBoN7L+51dx/XYyA9dBtjJvjZi9eEKhuU2Emc5JrshSzpJR57585VJwNivBeWG2r0VHgIat+poArOEtjtbReCdcEfSB5H4kI9bYyZgpsNOk4Inh+cP885iS/0NlBgvfYafAx+2vH07uZufJ9OmgPxVFRwqFpf82mg8sSJy/KPTLPBbU27h7fd7r43d9+5o5mEcVPqE9hJgZL+IXjJD13NOHGT8T4jQ1Uu7gGp0KGCXk8FFWRaL+SS2nVULAr8rd3RI5sUa6Gpx03CafgX8FLIqsZzAVubhf/qTiiZDFeo4gnRy5PNp4WqchZkb3OTxZ+9vWVw8t3dxqtr7p40edxrt3uN8BoYKW/f/p1ACR9x4ibRvru7T54uHUJ+GqHmygY1YNLTNgMLvH2B39Bn6EaQ17hqOP6aQbG9DcBc5d2VPpne2VhtZqVPrdbHcmGPCShiTZYLao9mkle8GxF00T/vmLv4ioskedbQK3n5nuQlymEm4xRQiJuDxpAciVtxKlDd4PVP2Vzk+UTa40mPJcXXbgJShLv3iinHQFz6S+HtMwMvUQQ3rTjdZm6imPlpC7US137KBLXC44mEQhLsJsEN7nG0me5ugyUibwc1qxTmZnO3gZv0xbFQla06DVAHIYsoI1Q8rycnwWp72xR/Nrf5v3EN1XDdlVeN2oFDrjpz043cNN+ZsSY7flqhYhZxaqhn1hSocOZwXDesZVb/XN8TKht0G7qm7ky3et2O3KTVqclB843RtMZwYZwGqH2nhjpggMpOH9Pj7Y/kpYLXX+mI9EyA9VYOV1cH7Rd06MVMpTG9Yrdxd8wJZTgXsYOKfumUUMeTFqhgyKFYjF/UNnYUAez23t4L9sogLcgpvHVY0+FL51acxE87pJ6KqnBFzHgpEmr3qaGeoaXwiPlLPZ4qARb7xNR3U1S7ulJZaAWA0K/0Jc0gUXYc+AlfmZuLhiuM75Ufqs13eyricUnc5RfX0YyvS95qbOXcgZq0rm6HMxSP2/PT44mmdyNxS9hhUDFPLRfUMwF76niq9GUrF6PtC1232qEp4tI/rmoOMubET09FOARvR+xuuIir7qvlgYprYT0jI3Zf5YnFxALWHtIWdLu3p1/+pE5cRk2rnyVJx2Ihh3woXFUFmW4oZ/duvLF8KcSZDaxbedcmELC7FE+8qUlc8SvyyFAQqDAGVxg3bU2WZKcq7LEPoHAr03DAXFOFLX95EXen2b1ySqhrW1uIdFy+EAicsftGoG2YX/WLF+ijXEBbFawTN1FCYQd+As7GKAKNOBE4zvsHrAtxUqiBQGCeX0vSVDI4JDBjUbkUe/26Cx3yixeOeuQSjY45nM0TDocJSHTXjqMkwisOMvsdOxnSDaVSnbe82+MQDVTeoiG79gqCBf455X2eiDjGOTP0iPO4K5vRZk5U2cyLKZ1Xm8vamN0p7D2yxxOWHnmPgu31TUeg6Spb/tE9i/OgPVflhBO9Pz8RVFbN2OopvV6NzgmNbl93bR46M6DH7gKAePwyk8svlhGsrT7DjgQFXwNmTUdFwgWSYIF0MANIMYBNlwqU63N/+QVFye0v5gocbG9/UNvKuaYfr1ugpqO7jmZbEQ83isOcOUpMJqSrq25cjcPsMlny8jkfFtxkjf3gV8edIDCiXIEoLeEWNMXMELk+nflZoSSbWqxQ9Rau4j6hj0I2QS152XEEnTvvl6F8dPxCiELbqjjwz8MVVBWyAi3ETxUoQnXUqMcjRlS7M26WnGgszSlJcDpyzxUUSM8W+TGZW4Q9uzEJViluUXJhR+55crvRKMvcb4AUwOqJ7/KgtpLJsKST2lCtpSI9M09QK91irebmvxU3dB7wSLsc29WgEKjgfYtYNM3ivCNB4WDOz8ePH39Ti+KgV6QyOxIykma5wkrrJiUjZR3Cq3iSu1yzN4PFLuYFeriBocfIVTHs8N8I5LeQ/FlTXLw9jTmh9McPaoV8if+eC5uPrhLHKusLzZVsSaFkqMwBD1biiS5d4u38s//W/ufi3FuA8dZT1QjYAKAwZQ+rTCxWG4vFeM364NNPb3RIqLUPiNiGg8MhRuVVqBn04rB5hSG1pjlFXC0SYXWSzMPtFpx1bRftyrmppclohRFSXt5k7B9E9PrvcW1tx4dn39exfkovK0WdJ82bPBleFrKB+GbeFD8JUpC5rTFceSfnJjkbvBkwk3Zk/oxtKhYgy/VURNOosSriracJ4mxOWmJcLw+0L78EoLXPP2xvt0DVPOJwUujq4OBV3tnAQT11HujEI2lsSL2bnVZw1nXzkmXjxPS8QzKGSbIeW5G3GB/izA3lmjRFwBF11N5sbz8b/HC9A0XBit3nipxMi0QLx92cMZa9pxikHdnATGJlkk4sOeu62f7nfzUqcrznjEPoDpCTquJWGqMm4xxBhVK7kYS997hj/RNX+9mzZ4M3ST5hWL8hqHC3QnSClW4eQxHoiqGdPrBxypFh8k+HzZwXkrOuvS9MB/a0jtueAITsT737phYYxccf3j+rSntwvVYGHJnnysYN/E900ucDTE6HkySAN30yw27lJUna4N174yaOTkcdp4YCPPbYQmX2/Vm7AauAekN8CA1Xtqcqxas7ZR0S7qG73sdj9V1J2uCmhRxrW04+EOxYz4fNq6P04vJHoEsUA9SOD1l9tXJV9lhNayNr447mdAKsG7hkMznJ+mCZHy9JrNfjpsnUjY21tTX7G41GxvNh+4XgW+1nn7///vvPg4i2/Tnjasf707TqVakDvTppHkAYGBgouXRzFGq6HK424zf2dcvY43Itm0uJwIY25ljwBRhnzfmSp4lBDa4z1/u8/Ww7t9+O5wBVDtTggofNpDvKbhl1uzXHOQvfe6/7ruTs9TuWqXpcy3LsBdhBJRrf+pDb7DpqdV0JrZKjGfN80MwoiP7P6TJtUpGche9cWVE5++P/mjeCnQeCmZ0WF5w18EjhWOPo+i59yHMHA1TkqZuvBqyYgO5n8z6QbFZBOz5fDkfFOYsDWs0Z4KxLB7uZWzM4pMDGhjY3sGZjVAg1JET0r6kX9cMNbrOfENT19Q4OlSdGk8aluolEIu+rQfH3X15cXPxP8cbWgJO7KAksOxlbIVU5G3QdajtGf0y5lhWrOkGya4ytDGpHR5DHG9KyxibqKk2mm/f7vV6v349Ir7yDcuXKZZwiYG+PjZ3WT4kvEnNU2g93RfkeDG5OanNGhq4hvbeMrwmoxo6LJ61DvdmuQL1HiYPBcmcmwGi9NX4A29//jlnyijH3nHzYRdmMMolTqW7g7PZXN6Vqt7cfD4zPKxwNzKPrnlZ3hpAvT+dyKk5PODemQ33/E8JKaf83qxhSdaQT2WyWzNbvA5u9bAEKyl38+uuFbHaBHT89Pn+yaoc3rbIJ+h9ibc50a5PXJWeDLshKdw1EGUFsYzp56KOG5pgnFmInFlxdJ6wI9RtjOj+TQKutQYVetoMp5PJiTU0iMSO4ewJbpi5iUlvwehM4dad1U6Dr1lZf6XHW9Sp5aIo989oOJHA81q5xqEqokV2zG6J2gxLn7FnM9z9VcCaBnwCzBrD2v3OlAFCUfq/P688DdYm7Y6W2wWkxTvMDTWq8Pt8EcmKVRs+awTVuuyRncdjSVCSz1t74CO+5yko9HGEdttXJQxVq7fpNlu4rULPIT/S2x4DUDdnvxUiUH52gz//gKU2r+9mFPHm9mhqfPwsWMtiHLVh3X5+2sq3b8fb2sjY/rwQ44CxxdJwltLz/UsVmgib7gPdg+CERVyHxDRJTb3zJcY5mszyu2PLTLEDjRX6ZqBXgd0K7d64UqAPar69cvnwZzuLHE/nydBk4YEicpWE8kUJhM9+YH87rGmLrMSEWGO6QZQDUW88l1PfbKYUQVc1+njQKSPPHWS4C7WfXVyOx+hITdnGvMFT9fHAur78mSySCwOfGiaEk2LGUTe1wZ8dIEr4MGvdA3ZakJY6rPLdFHyuhdjwHr7QumqNaosbv5Ze9eIzRvtOPVNZh4iUu8GBbEtRpBSreOzTjLDGBus5u5KxY+iDd0qK56qMo0FZ5Iry7uSIKM0r5bgkD7oBsX6QPkBT5xHUfw9PLl1VlAmavL5/XTalYPzyPsqVCBd77ULPeLOcsthZx59a2otnt7Vdaen5ev6HI1RADerWvT6Tx7swg1qs39Rz4Zq2A6vNKpAV4ipmhT8XpywND1dy4qMXIka01sfz4a8P5r9Bt9HLOYnPLTaXHi6CeQrEFOIE1rX+x+jgFHEvRPmvnKT64X9Y1xC5wQkfqzNP+fq+iUPS7C6MzmkmO1SpfkWsdnm1peSSgQswSNxg9HVwNclajHTGgWk3Tt9Shavdxh0j0jMwrDwfdhrl1d3O3AhUTQwYVn9zj13VqT0/KgsVRmGD4R80gtZ2ieDrwiORpW93REYd6pb8mIaECZ5G0krNgk8192MmjiR7BWRwQ2BphOdHkHdbzc18ioYwLqJqEyryDK5VBBaXO5L3OSCEYXO43kNOfSCSyJpi7A2tFsnTgSVtLS0tb3UF1dfUSQQWk2RmvQpsrnLN4NwextnQ30w7L5W3FjsXAFvaI7jJhK7fuDBu8W25nrqjjefCshLrgc0SK3FS9EEQUdrtNUnyeNK211dXVPawHpPUcqt+3P6pCfecKWZDXT/S4Q5xlNdfytvTGbBhi+fpdlypA6ns8zZVQ329XoHodeIqx0xA5vaOjdqOKDv0BB6jfAtSjlIQK5JjQjFDRmOibvcxBdbOpV2oCbbqCLicJurb1i+JQOz4UqT4mhVmvVadXyGhFLoQ1a94Go9ZqO6ZS0IA1wvqQQdW+fgcsFRI1r9nxL1Kc9SYm0IioBe9uZhuoNh3Qbm4apl6W24MEVVY1DzDvNUUZlqvpRpsHctpZ7ZZtA+QYGYFC8mlLy4GE6iOowBNzkKO7DQUF4yzbPMtaJHvbFqw8vVDkBfO666JWxaTQZ9Tp4qKa8cFXLVidLbfbknGi7GraQQtTa6pVe+ZlWvXZpC5Xrvh1ztLISWVlhq2qbMtIyxkK9YBJPiKo6zcF1McCKufplf5+mfFRyZIYdQJa+jwEF/joUUtdC5kw/J33JQgqXINN8nKZgd1HF9HHJ9XZ17/iZhzE3rFRyJ21Y67Emy3tUKvCS/s+plNKVbg6vcjOhBPGU0LFVAm8cAt6JjiN3z8hoNolasw1+hiDaC7W3c1afcubmziVtvmjGegEXvmygEqt/U86voEv4Ynv5RrFaIGcBYBG2YLdibvf48BWwHrAoC6gvxtlpmWnV1YHwDVhdwcH2nGTJ29rbm9bZw0TCR9q9aOzWNd04EpG8CzA/lTmhEKdYLP+BXOCYJBcU9xTcRqk1CR52kJYpxCmhApi28i6wqyYyorVO822bXkmo/k81B94xo/YclRHxzpUcMFaNGA9/cUEIT8zas1rpTTFxTSNdqp5YCiqnwBbAWr9FL9EmcXYFxuXURdAKjwWB+qxnLVD6sOmmAqVpRD4t4CK5Mzn7SIKl53dqNqUOx1UwDr8EPIIyJkkVJHGOBRWUFShZvMTaMZ93VT0mGbYZxYm2A1jUM+uyw4aeiUG1VuYnDGUiHEQSsN1klM09zXA2lLXVl/dyb5jf4GvITjwlThLivURu1awZDNiTYgmCofKhz0wW2pnHYgEWO3CgqM2Q1VV6rKPAvU733+cHOuGpv0z5sLVKZQu1IlUrC1fGWfJAPP5eziVArmxsiy6kPeKj3vpZnwk7FeHCuTct0cZDceddqcg1H1f/k9/+o8vTgY3sKNp9QC1HtP+6vr62VkssPyCr041Myuxfu59+fI1clYMaczMZH2qy0GtisEspGq73lcyYwTZjRcYJvXECSqU0GBOLwKBE6xBQsBprYbgelRNUj80qyl1h6MRA1b/z7hD9/Zr/Xpn/CpQBnVZLDJCYkgR1gbqXCxnZ7EWpFqSqlyvr+b3h9pGycs2+IzfJUiaDqoFVjJDSbdFe8Ve9nt/Znuub8sd14m8ASiDeotDhWy/Xe8rqVJVdczGTrgJYb4hkfs7KAf2tS+mSzbkqNaaAtf0UGBNkYISokHrs+/mLT7WHxVw4S/IUTNQAZX10NaDHKkKNRIOhwtZLUNaBbYtbyfHCo4ii8+XLm2iCdTamapraavnWKtTw2jEWXHp/n47xf7nbf5gD3y0x/nRry/7zUAFVIqrkBjeZCvItfhM6GQ6Gi1ssQxlRVyMHO/yWVyZfkAMmJgB7xYo4fG0tOxSf9QiTJgVdSBK+8dC2a/xmRAXLvDnC/2WdcpNksclMwlVZBK1tTcea3NF4FTm3yHIgpFHqBvh1Y3HC5kWvV8sbxnUgxZK+5kQX7Wk7Elb3NPiKEDVn3JmgCr+8FGCIKA+r9VnKR9oO43HwsQxYwY0JCaPScETCcX3efMsC4kWx1uCulSvuCaw4Sl8cX+mRp7Vp4JdnMEnfdwXSP/POwpUPzdl38y+ArUWR3k+f/z4Hk5537hRYHKfI43t4vx7GEXuBvCEad/LjOIVZG5Z1M6qKHj7pLZULQMO4yvbXJKXqyoQZDlnF/1eTbvWq0P9rQ61v/+KgMpU8tlZ3XLZ8tuNG7W1P3xWiKCQR+xAnLXsXPZAekG99Xy+RgHrq8HXjgdKD5QfSWudaMIPdawy//frVsz8E4Dyac9u689U+i1/FY7ADgovzUR+y4q4WnVN9QH8veUINRfPxaxhFlf45CzjRFZxTvnEfjFQ56dxJWMtsKENL6UOjurqVawsLR5dUFaRFhcRE2R8F3sbGhhVz/8dVzWU2mTkfnIcPlGXfcSjDXojifXB59+EnEy4yS784Gw8a6xjlSBdky8xIdpQxyFlR81T8yVVfdCmQAXhJYDMJ7CA62dBBKCyp4Gd/x//nUP1cfOuSWDlIkttHSq6DyJfCP76Zr0IF6xbrnikAabYXlkDsv7PcVAhGm1oS99++7RlODlOA7ND1Q/rWgxY6zuHmb0YswOsaQAqf+TZbzhUPn5zpd+bAPPyk69Ik1/iqQPar9jVcEwaaEApZuNHR0cnxE1Hb2Qqde3pOU6/hvDoyUFbS9vRt1oaQzDkwkPVqbq6lAFrfRc7jyGLz49qydtcqe/+tPu1MQz5a4BJjKlpGvwQM/taoR1T9jAVfk5ksZko/FA2YSmN7BWqaeMbB0/rWlogzX+qsVW7wJbWOlX9UPVMJFNcsXqThGBc41B/imqmiOsdHc2zY9JhGnLhUD8HpCUBBX6GGD+zQE8ZCXz5iQlz62Jnw2HmHaDutiFOLGhaNTG0EgUvXH3wdMoItb46xU4n61CCcbGXQf17zQj1Mnhn8GN4DG4YwsnRPQb1Ma6qlwJU8HPUX6PQk4drg2w45g84T9hFSI+OpF+iFngn0NXkmoiyAqwV6tcmqIv+vDbhpWMIV2RHe0FrNg/M23DIQCsi8bSdK+Y7ecH7c6ulzMi6hDN2zGMcEeq32Hog6yXBD6A7TgFWC9TqIYZ1hvViDFA1I9QrfggyE8wrsT00Mb489cD0mBjkYS4XG4uZn+6BGSENGuxnF/SGho+voxjl2CdCI9RZbIrWtRzwz1DXHLACrodHv7LqlYGdmfAeA7W/JpFEqHj/GYTwWHLvIxNU3FcGEquqqjLvowN+hmI7fFBWz0pt+Nk6UsyeFBqexPWaujb8C6GfYVhnAWXdkUWtMsbO+ApD9XsX4DK9Xh0qDsneOruuQvXEdrAeq7DZ6cofjsAGZZk+9XTaoM8zRdblOAfxlLEVrXeDD11t7GjDgDXVaQNVxJ0JAfWCDdQrBDXrpfyXQ0XWgVo/B6jhCOdgOmaNq2yn/f7oqM+nq/Mk/DQKbid6VEfyLT6hNapFR9jrXQD1odkLc2FV7ISPQWUpsBFqP0IFzStQaQPKZ6DWx2NiU3U0Z9an5Gc2Ib0QzrPY8HOgxCe292AD49sW7pl2NiBxogmKnrHWpSFQ4JIt1OohirE0bok58AXICk1Qa3xWqJgE/NhRyzPgWKTRwk9PLBTaoeRWoad31MLP+aLoaRIaV5JOGGDy4R/I5KawC9FqdcMk8udQLmKz5d3zmhlqQrNAxTT1McbVZKtWYfdsuyYkKA0E6/T0TljoGT3hzjgs3Y7IMSHWjTOBJMsjesgL1y8Nc6yzFqpIud17n6B6TVB9fHLCoz5n7cva2i8s/MS4Cjf393mdnpjD521Xkhsbm5qa4ifoduOg/eyBwDqAGOksIxrmTJA1DDGsKZ7xS3mpP33y2j9+gBrzmaB6ea2ay+kjamNbnwJUsx/K5XLfZbNqAwWn6hxWOEK5RghOTedGRkrULu3AeIImTAEH4ipvuw0wrEOQ/DPPu2TQ5O2GXuXxjL8hrS6aoYoOhC67FXvrX5hSiNAuLe8obTGfr8Dqo5ZGqAAWdFvSBLASW1vwL3hlS2Adpjg6VW+A+vr1M+Xhovj4dSHK7IQt1GSStvAuG7Klpv0xbcGvw8R9GDUTts9SkxJjWFEaq0qx5GkJFWMr6pTvgdtlJjxsxPq7XvWhsfTgXwFFH+blXIUaXl5fVPRB5Q585OfvE0r0pCEIx0kPRUKNOlhQ7rli4W6Mydj6CMikd1LHtWEsWqe0KYMJX2TP6BYPWaenOeNPs4DHlX3ifqxlsdxjlbkWy+WMkQX5+T3wU6WnP+vITwvWnI4V4RarVkNsVSdNxzX0SfWa8MKsK6wRVPVZ5L2ctlmfn08gibjKHNNcpMJj4md67LuEV6cn1i0TxehTSKsBa9FQabKVHFPLIwPUHq2V4uqQSBA7rVDfffe+/mhn1KPX249QMTFk63iWCBqH49jgraBnzYzc/yXl2ntc6I0udgHK+yrW0qAeSbXqLhw3PqaqFS88xTIHfMSz8nMBjLQYe+TAIIeKbPUqUEG1kdDvv1ObNqDZhMVqn728+J6Ul/gKUckYBRSsxUNFx6THVmX6qWeOcuHUML+pbCGSer/qTyOQXm8/w3EWdv04JLEguu/fS9v9fu3777/LG9aY/QtZ8/TOxYsKzveuXbyo6VirO7vssBYPlbA+YY0XzdCHWtNayf8Od9WrWK/1Gn5zhx5T3ot3Py9z9BpcMKI+lPdP31Nj8Pu0P+FXoqctP59du/aeKs+eiXdm2QVU65mMztcSoGK+wKEeGbHOYf8QDada1asJKuNrL74zg/0fhgRRqM1Ur05Pmko3JwmvX180oHyPpWOts0zEFYgWl6rXEqFqTyjeHHUZHyi3pXUSSWZ5szRFyfA1E9Tz9yHoXLyIKlhI8GkkNMysdVm5hk2+WqMK/XwIWmvrr7gsgXSl6rnIUiO1NGvCWgrUEfQ3BJWKOWWVkqX94Ps4WXgrzfqjURf0eQi2RskypYQZq5ftP3OQf57qhPRMFZuyql4SNlk6VNZRk05Y2dkHaT/xVNN43s/I0nveIvfx1xRuc6w+AXXBMACC28YdJ9mZfeQAAAg9SURBVF9TQ0NDKXtwJmFLoSA73ILjpWT++EEWW5+YNqysEVbQJjfh+laHS1UFOctbJFyvQM+8hZ/AwdZUYVi2wt2jhFqSZrFGPziiAqfLiFXkh7OayIW7tCJkIeHjy43IV6SnOaoAEauLUqId1qlZE9SqpnixsxC4w5a8cBueRE2gdwgrEGTKEHHspBOoBmRjASErtoqAPS+YW5rDU50ng8n5W0/f0Roz5IdN54oCi8XcH9tk81B5p4cCDjp50VVbMl23NjXEpJq5khQLCPvcXvet9EylSsQp3VTncBdZGfuKtCHtr2pqjBcBlZ58wIu5VuMDTEeEF7ZrljpdWqeD4mdnu0pUZn11KlVtPF0KT4E+I11lkabj6/WNpIit6IXVqZjAHNPnMBWwRWNdGrbg7FpaGiqkTlTbFEmKHUV/W4yI5TXEo1ijDdiRnmMqWCzmnoiAs6W+A7kwVThaSVjrU0asrVOd1fZxUggxnXMZj7UDyWSJUnMHqEDaSGHV0qMr2nj/27jlYY1hXNKcmqX2gpFyiJGqKzVkR09i9rAQQxgz/9t02yg1hyQiZwMV0Ubihca18Bx1lAq3DRsfEAD1wBIbdhkuBaqiNOurNHjsiOVYGeJZkwNUguvsjwcguA6z2DqrGZ8HM81a4FMlmbCtCqeEFJOJCKG59lCpUMEhO5IWA45kqzHXYokhYB0uNbvRs9klYGJR6YciIbpkWm2tmFPfKAYqeqgCUFlsBay7prdmh1kuPFsiyCVJxRIQ0kB7nIba9SGYcDyiH3FKqLRg/pQVc7OmLbAQdxFqqlVLHWfCKS5OodVOcMCOZKyiwISPJ74relCnhUoB50jEVuNba8yEO/Uax6rDISRhKQhRkkjERvNjtxxEPhz51FAxZ6oTNboZ6uwQgzo7ZEfFzqWlzgKLWPaClxMpfk4LRNhwcVALLWPBh7sYW+tmjZvVAz3kfVNgwp31EuTQ7AmYmAtziZeEkqm1FKiNzkDPnMEZIR5bZ7dM7+1Sfoj16lSJMXFXMDFUyqydg+wUCzUSKYQUh9F4bIUa3fR4Kpb2F1Wa65JGJlYUycSi1BpRoe42OSM9bilHxta6Fm3OmG4E1jD3LB4qlR3h8gB0gmqbA5NDKqLCWVNiq6llMw858NSxpAxLKStEKWTA1McsALXpuOKG4ZGx1bIldh4qDhvtCYmWXYU2Qkpt5VVl2gFp47HWS4KxtY73v+3ugypIxJzlUZRvUpgHXuIh3gFqEcZLosfWtkeWJz3rIOlLfimAClRMl6aoAzTsVMIVZb0CzrBYhDRjDQQCLDWz/YWoXwApjbFR8jJl7BiqSIsEyp4CzdX6rTm2nhG/SvuWoNKz74cKQo2Xss9znA/PgthAJSPeNf+MgK2U3b7pmcq8jhyyhVog63WAytZb6+qe2iwRIFTHLSMCIP3CCY7AzpUTazwqkWK7xQq1qdRRNex/H/BBYetdgjd3CgANJ8e4sBhbRqSUPizxwkqzgVoyUvbsURZw/mj58Ah+hyid5W986BKFAFvu6OORv7QgOnn4CBbNjLS0kS0mYzLgHFhIXiBRiuVybHNXuSAKuudycnMYb25N4d9mnZ4AKWnuEcuE/8nuNpgkF2E/m1BRdjeEg+0h/feMRaBhazYhI9DiVmwsgiflTtj0NPYBE8xIeelolKTlvop5MWsBdxLrRZFry2aslBpG5+bm0qeio07mCAi+8t+42HTibFbRqe+vQG0qXJsWErRgEVv/RX0Di7x0aWm9xyrhHJeIJ/erpV/9C8gxvTmj0HqNUqs2FbMC5yTTemxtU17GZ4pGizFYpQYImeXJ06ei8Z16+tR+IaewDJcRqTI8W3egdCO0gjFVkRxG1x0UlW6scVoyMpPUY7tuR6Hpya2XZEBCbXnI0wjauSxjZkRIXHWQqsx2gQwfM6/iiMfmeH4S1Kkyi3ZKoOxp13x4to4j3RKxk8QeXlenLqlS4SmgaAGyU/80a8CSgPMdC0nrbXTe9Fe07Cqxlc42Zw9OCs0IpE6mQ5OkulhLWY5oTXXhwJb8qiZl0PvUQDmyFl2tASOwVl20oeMvvjRRvobN3Rl7dwrSqjIgZWmECDjiIfPsVqOUR31WqbdOlZhkR0faWJ7fQaGB0mEecP7hH55ICpYfHsPIhwQKIR2L4U+M6DotE1K2MYU1SuuOjh7KCyo7PCZkK13Oyz676Asx05aut6lsP0vFfgWFq5VJuZVpYDxKMplslVl8OokiB3bMJdvJfwrEKuMWqC0tR+b99iUqL8WGuWysNJlOp0ONqtpYueTU1D5pem8rPeiEH9UZpeUApciMh8EbUmKtdXEgxiQUc4ZlI+c2ysVTJlSwCSesqLYFueuAtr4E/sUE/Qpoz0GnZf31uDMiwDxqqXOQlodW7g5b+GeQHWBfrBRQtkDLarwk7Jd8LGrlqm1paTuQJcrU0JSj71SWdWIl689GStz2VwLWYYNnEiCf/BGkADqVi6HGE1mpk07LbbxM6GL/2KbKo29RihoIiJlDYTnkDVgvyUgxiFSBAjXpuL5bDqCnLtlOCbW8XCyE9FT9hoISWDsOZYjGjsrJxQISKWeGZBbz4rFBkItVbx6glKbwG0Rq6ftix+hNcrGgvFGgIo34pbhYSIqbbziFREIhlYylX2HTcVLkad44UhwJOFfk1diCywWOkZGiwDaV5Wehj5dzkYJX0xQxSqk1x7lI4fOj/DJA6WoKSlnOXwht4y+H9JeQkXNOxC1jZ+WvRRzcQtPI/3NImcSB7DrKRvjXm8yQ3rqcC5PzDp874UL435SMoLzti/hbk/8L1WMpzcFwUV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png;base64,iVBORw0KGgoAAAANSUhEUgAAAOoAAADMCAMAAABKv89XAAAB+1BMVEX///8AAADWvb2tSkqljIx7e621a0L3rVL/SkrOzv/3nJz377WwS0vexMS4bUOAgLT/tbW9rUqqkJCfhIS9cEWyaEHIurrv6+u1TU3/o6PU1P8ODhTX1///urr/SEhOTm4xMUVlWVn/+b2DODjf39/Frq7FtE1uLy+xnZ3DekVEPDxwY2OCgoI7GRm7paXb0IaVjUpoaJIsLD6LUjPW1tYaFxdwcJ1IQECWQEBGKhpZUSMtKCiurq5zRCpWMx9SIyP/d3ddXYONeHikYTyHh4fFZ2cvHBEXFyDkm01LS0vyqFF/NjZ4bi+lpaXDr7kvME9qPydbQB7q4KDShYXTikk/P1hdOztkKysoERFxcXH/OzvmQ0PIyMj/lpbGfX1YWFi7hYX/X1+jZ2cdHR00Li6fkj5HHh7Xeno1Dw/Nv2x6TU2KKCiQkMFiYnlLFhZ2dpIkFQ3lpKSpqdqnNz+Li6wbAABjX0j3xnr/ioq0tOUmIw//Z2eZlHC5Nja+uIhDKippYClHQRw1ISGUa2utMjI9HQG/v9EuPj5kFhanXl5yZx0jEwCbazHILi5NTV96d1qLGhqCgqVlMgy6inmKipsbGg69gmgNDyFDAACPUFCenrHgs7Nhbm7Vqoj70tLlzZ4UKyu4lUGfdjwvABWje2hUUT730o17VCj//9WJox2cAAAgAElEQVR4nO19+V9bV5anH1tAkYQByULsMgiEBHJAaMEgCBIGY5spKmY3BgfwhjdCTFWwO+2yk+okPUmmKmlXJ109ncl013T/mXPOucu7bxMSyHHVfOb8kGDp6el93znfs91zn86c+f9SBhnf2NgYH3nbV/HmZWB6WkOJTg+87Ut5czIwh6Lpgv8M/fltX1YZpQckoCBcHRRyDwRe+EMAjwi87es8pfSMj09rBllZyTSrsrIySK8/+KzibV/sSWWaRFHmYDfKVbfbXamKuznD3nh8uDY9PXDrb82edw2UBOmrzFS6SSot4uZvZCrhwMPVL378WzDlHhLVYomSYLE2CG0E7HkSCHz4wy08z9tG4yzj4xtGTQ6urFwlOhaHU9gzSubLL384rBr3/NXpd3wARQG5SezLNNuZa3GA4ZPdV7/8+KuPBqZv/bXgnd6NpltVXSZdlxCjLStLhlvpzlQ2L391620iDIz0jBus9cXy8rbLheZ3SoRWyHDjHjx48IfGt8HekfHxNQPO7e3tu3fvXio3SNJsc6bv6gr/no1fEOQasXJX1+UmyFfdly5dOq252uFsrpwEGdRv6c7A2i+Dc2MsatDljy6XK3ipRA9bFEY6oXvl8FCzyBv1USMjPWMGv7O87AoGgy7X3TIjFEAzmcyK8n0vXzb09vbev3/h/Pm//OY3f/nLM3htrWdEIW7P5yB/aDxlVTg/bvQ+y9vbm4ATmPkmQCI1K/sUi9UuXrvW29vQcP/CuyjnUX76O5Bn2uz8/DxdYqACbb0PDp4/MZdH1gYU77ONtNy8HrwLxHwDDghzhxWk5h2pzdsgDb0N9z8AeVcRwvv3KP/1X3++dWvz40p39yR9ZGxg7WQ1MOkz2doKYdPF5fTR0g4knTOjrarmc7uBy7u2cv48/reSWQJ8VpeTYO0hXQZJ7rpc5YfIE/3KjHqlqE2gJhhtw/375+1RAs6ffvoYhM7Bgd7pbnavnhBrAD62GSRl3v34TeBsbu5DmZQgf3cNhVBeuHDhAzuc71648D9B/vSxvKI+sHg8DcQBd+XgybAGJFLX3fJjhZT+zqRJm+hpSZ8f2MI8fx+kxv/xx4/1q3G7tckMJaL0r0rSa8lQwYD3lwVJXeXyRILtd5SY+fr1a52bDRfs2Ylv/Qwf1PoUd+GeXNVPiSmzG0+bLhXqFr+Q6xREIZTezZwOL8USCJpGZV6U3ES7NbMTnO8FUHbDz5nuzL//+wqgMSYsEJzgrHTKyQxCbkbmzpWaaMyP7+C17EOGy8Buuu5+9dVJcyNMZkHUBIi4yVE2ADtVfV5gcr+34X/DQb/O9K309VXafTWelp+vrxtqjUwfGPFWyUmVrF72lq8TWtd11+Rjd6nVC1Xbk5OGYKK9vs24ydRpYCeSsoER99rLl3BzMt2VDlVhs/uOetpuodeTZE7TO/wsScnb7VVNBMPjdYmHYVZgoObLBkUUXX6gvHwbKfz6UJNnsTl5ZSUnQ6sWrsjhHxnEekKoOmcxYSLaBoN7L+51dx/XYyA9dBtjJvjZi9eEKhuU2Emc5JrshSzpJR57585VJwNivBeWG2r0VHgIat+poArOEtjtbReCdcEfSB5H4kI9bYyZgpsNOk4Inh+cP885iS/0NlBgvfYafAx+2vH07uZufJ9OmgPxVFRwqFpf82mg8sSJy/KPTLPBbU27h7fd7r43d9+5o5mEcVPqE9hJgZL+IXjJD13NOHGT8T4jQ1Uu7gGp0KGCXk8FFWRaL+SS2nVULAr8rd3RI5sUa6Gpx03CafgX8FLIqsZzAVubhf/qTiiZDFeo4gnRy5PNp4WqchZkb3OTxZ+9vWVw8t3dxqtr7p40edxrt3uN8BoYKW/f/p1ACR9x4ibRvru7T54uHUJ+GqHmygY1YNLTNgMLvH2B39Bn6EaQ17hqOP6aQbG9DcBc5d2VPpne2VhtZqVPrdbHcmGPCShiTZYLao9mkle8GxF00T/vmLv4ioskedbQK3n5nuQlymEm4xRQiJuDxpAciVtxKlDd4PVP2Vzk+UTa40mPJcXXbgJShLv3iinHQFz6S+HtMwMvUQQ3rTjdZm6imPlpC7US137KBLXC44mEQhLsJsEN7nG0me5ugyUibwc1qxTmZnO3gZv0xbFQla06DVAHIYsoI1Q8rycnwWp72xR/Nrf5v3EN1XDdlVeN2oFDrjpz043cNN+ZsSY7flqhYhZxaqhn1hSocOZwXDesZVb/XN8TKht0G7qm7ky3et2O3KTVqclB843RtMZwYZwGqH2nhjpggMpOH9Pj7Y/kpYLXX+mI9EyA9VYOV1cH7Rd06MVMpTG9Yrdxd8wJZTgXsYOKfumUUMeTFqhgyKFYjF/UNnYUAez23t4L9sogLcgpvHVY0+FL51acxE87pJ6KqnBFzHgpEmr3qaGeoaXwiPlLPZ4qARb7xNR3U1S7ulJZaAWA0K/0Jc0gUXYc+AlfmZuLhiuM75Ufqs13eyricUnc5RfX0YyvS95qbOXcgZq0rm6HMxSP2/PT44mmdyNxS9hhUDFPLRfUMwF76niq9GUrF6PtC1232qEp4tI/rmoOMubET09FOARvR+xuuIir7qvlgYprYT0jI3Zf5YnFxALWHtIWdLu3p1/+pE5cRk2rnyVJx2Ihh3woXFUFmW4oZ/duvLF8KcSZDaxbedcmELC7FE+8qUlc8SvyyFAQqDAGVxg3bU2WZKcq7LEPoHAr03DAXFOFLX95EXen2b1ySqhrW1uIdFy+EAicsftGoG2YX/WLF+ijXEBbFawTN1FCYQd+As7GKAKNOBE4zvsHrAtxUqiBQGCeX0vSVDI4JDBjUbkUe/26Cx3yixeOeuQSjY45nM0TDocJSHTXjqMkwisOMvsdOxnSDaVSnbe82+MQDVTeoiG79gqCBf455X2eiDjGOTP0iPO4K5vRZk5U2cyLKZ1Xm8vamN0p7D2yxxOWHnmPgu31TUeg6Spb/tE9i/OgPVflhBO9Pz8RVFbN2OopvV6NzgmNbl93bR46M6DH7gKAePwyk8svlhGsrT7DjgQFXwNmTUdFwgWSYIF0MANIMYBNlwqU63N/+QVFye0v5gocbG9/UNvKuaYfr1ugpqO7jmZbEQ83isOcOUpMJqSrq25cjcPsMlny8jkfFtxkjf3gV8edIDCiXIEoLeEWNMXMELk+nflZoSSbWqxQ9Rau4j6hj0I2QS152XEEnTvvl6F8dPxCiELbqjjwz8MVVBWyAi3ETxUoQnXUqMcjRlS7M26WnGgszSlJcDpyzxUUSM8W+TGZW4Q9uzEJViluUXJhR+55crvRKMvcb4AUwOqJ7/KgtpLJsKST2lCtpSI9M09QK91irebmvxU3dB7wSLsc29WgEKjgfYtYNM3ivCNB4WDOz8ePH39Ti+KgV6QyOxIykma5wkrrJiUjZR3Cq3iSu1yzN4PFLuYFeriBocfIVTHs8N8I5LeQ/FlTXLw9jTmh9McPaoV8if+eC5uPrhLHKusLzZVsSaFkqMwBD1biiS5d4u38s//W/ufi3FuA8dZT1QjYAKAwZQ+rTCxWG4vFeM364NNPb3RIqLUPiNiGg8MhRuVVqBn04rB5hSG1pjlFXC0SYXWSzMPtFpx1bRftyrmppclohRFSXt5k7B9E9PrvcW1tx4dn39exfkovK0WdJ82bPBleFrKB+GbeFD8JUpC5rTFceSfnJjkbvBkwk3Zk/oxtKhYgy/VURNOosSriracJ4mxOWmJcLw+0L78EoLXPP2xvt0DVPOJwUujq4OBV3tnAQT11HujEI2lsSL2bnVZw1nXzkmXjxPS8QzKGSbIeW5G3GB/izA3lmjRFwBF11N5sbz8b/HC9A0XBit3nipxMi0QLx92cMZa9pxikHdnATGJlkk4sOeu62f7nfzUqcrznjEPoDpCTquJWGqMm4xxBhVK7kYS997hj/RNX+9mzZ4M3ST5hWL8hqHC3QnSClW4eQxHoiqGdPrBxypFh8k+HzZwXkrOuvS9MB/a0jtueAITsT737phYYxccf3j+rSntwvVYGHJnnysYN/E900ucDTE6HkySAN30yw27lJUna4N174yaOTkcdp4YCPPbYQmX2/Vm7AauAekN8CA1Xtqcqxas7ZR0S7qG73sdj9V1J2uCmhRxrW04+EOxYz4fNq6P04vJHoEsUA9SOD1l9tXJV9lhNayNr447mdAKsG7hkMznJ+mCZHy9JrNfjpsnUjY21tTX7G41GxvNh+4XgW+1nn7///vvPg4i2/Tnjasf707TqVakDvTppHkAYGBgouXRzFGq6HK424zf2dcvY43Itm0uJwIY25ljwBRhnzfmSp4lBDa4z1/u8/Ww7t9+O5wBVDtTggofNpDvKbhl1uzXHOQvfe6/7ruTs9TuWqXpcy3LsBdhBJRrf+pDb7DpqdV0JrZKjGfN80MwoiP7P6TJtUpGche9cWVE5++P/mjeCnQeCmZ0WF5w18EjhWOPo+i59yHMHA1TkqZuvBqyYgO5n8z6QbFZBOz5fDkfFOYsDWs0Z4KxLB7uZWzM4pMDGhjY3sGZjVAg1JET0r6kX9cMNbrOfENT19Q4OlSdGk8aluolEIu+rQfH3X15cXPxP8cbWgJO7KAksOxlbIVU5G3QdajtGf0y5lhWrOkGya4ytDGpHR5DHG9KyxibqKk2mm/f7vV6v349Ir7yDcuXKZZwiYG+PjZ3WT4kvEnNU2g93RfkeDG5OanNGhq4hvbeMrwmoxo6LJ61DvdmuQL1HiYPBcmcmwGi9NX4A29//jlnyijH3nHzYRdmMMolTqW7g7PZXN6Vqt7cfD4zPKxwNzKPrnlZ3hpAvT+dyKk5PODemQ33/E8JKaf83qxhSdaQT2WyWzNbvA5u9bAEKyl38+uuFbHaBHT89Pn+yaoc3rbIJ+h9ibc50a5PXJWeDLshKdw1EGUFsYzp56KOG5pgnFmInFlxdJ6wI9RtjOj+TQKutQYVetoMp5PJiTU0iMSO4ewJbpi5iUlvwehM4dad1U6Dr1lZf6XHW9Sp5aIo989oOJHA81q5xqEqokV2zG6J2gxLn7FnM9z9VcCaBnwCzBrD2v3OlAFCUfq/P688DdYm7Y6W2wWkxTvMDTWq8Pt8EcmKVRs+awTVuuyRncdjSVCSz1t74CO+5yko9HGEdttXJQxVq7fpNlu4rULPIT/S2x4DUDdnvxUiUH52gz//gKU2r+9mFPHm9mhqfPwsWMtiHLVh3X5+2sq3b8fb2sjY/rwQ44CxxdJwltLz/UsVmgib7gPdg+CERVyHxDRJTb3zJcY5mszyu2PLTLEDjRX6ZqBXgd0K7d64UqAPar69cvnwZzuLHE/nydBk4YEicpWE8kUJhM9+YH87rGmLrMSEWGO6QZQDUW88l1PfbKYUQVc1+njQKSPPHWS4C7WfXVyOx+hITdnGvMFT9fHAur78mSySCwOfGiaEk2LGUTe1wZ8dIEr4MGvdA3ZakJY6rPLdFHyuhdjwHr7QumqNaosbv5Ze9eIzRvtOPVNZh4iUu8GBbEtRpBSreOzTjLDGBus5u5KxY+iDd0qK56qMo0FZ5Iry7uSIKM0r5bgkD7oBsX6QPkBT5xHUfw9PLl1VlAmavL5/XTalYPzyPsqVCBd77ULPeLOcsthZx59a2otnt7Vdaen5ev6HI1RADerWvT6Tx7swg1qs39Rz4Zq2A6vNKpAV4ipmhT8XpywND1dy4qMXIka01sfz4a8P5r9Bt9HLOYnPLTaXHi6CeQrEFOIE1rX+x+jgFHEvRPmvnKT64X9Y1xC5wQkfqzNP+fq+iUPS7C6MzmkmO1SpfkWsdnm1peSSgQswSNxg9HVwNclajHTGgWk3Tt9Shavdxh0j0jMwrDwfdhrl1d3O3AhUTQwYVn9zj13VqT0/KgsVRmGD4R80gtZ2ieDrwiORpW93REYd6pb8mIaECZ5G0krNgk8192MmjiR7BWRwQ2BphOdHkHdbzc18ioYwLqJqEyryDK5VBBaXO5L3OSCEYXO43kNOfSCSyJpi7A2tFsnTgSVtLS0tb3UF1dfUSQQWk2RmvQpsrnLN4NwextnQ30w7L5W3FjsXAFvaI7jJhK7fuDBu8W25nrqjjefCshLrgc0SK3FS9EEQUdrtNUnyeNK211dXVPawHpPUcqt+3P6pCfecKWZDXT/S4Q5xlNdfytvTGbBhi+fpdlypA6ns8zZVQ329XoHodeIqx0xA5vaOjdqOKDv0BB6jfAtSjlIQK5JjQjFDRmOibvcxBdbOpV2oCbbqCLicJurb1i+JQOz4UqT4mhVmvVadXyGhFLoQ1a94Go9ZqO6ZS0IA1wvqQQdW+fgcsFRI1r9nxL1Kc9SYm0IioBe9uZhuoNh3Qbm4apl6W24MEVVY1DzDvNUUZlqvpRpsHctpZ7ZZtA+QYGYFC8mlLy4GE6iOowBNzkKO7DQUF4yzbPMtaJHvbFqw8vVDkBfO666JWxaTQZ9Tp4qKa8cFXLVidLbfbknGi7GraQQtTa6pVe+ZlWvXZpC5Xrvh1ztLISWVlhq2qbMtIyxkK9YBJPiKo6zcF1McCKufplf5+mfFRyZIYdQJa+jwEF/joUUtdC5kw/J33JQgqXINN8nKZgd1HF9HHJ9XZ17/iZhzE3rFRyJ21Y67Emy3tUKvCS/s+plNKVbg6vcjOhBPGU0LFVAm8cAt6JjiN3z8hoNolasw1+hiDaC7W3c1afcubmziVtvmjGegEXvmygEqt/U86voEv4Ynv5RrFaIGcBYBG2YLdibvf48BWwHrAoC6gvxtlpmWnV1YHwDVhdwcH2nGTJ29rbm9bZw0TCR9q9aOzWNd04EpG8CzA/lTmhEKdYLP+BXOCYJBcU9xTcRqk1CR52kJYpxCmhApi28i6wqyYyorVO822bXkmo/k81B94xo/YclRHxzpUcMFaNGA9/cUEIT8zas1rpTTFxTSNdqp5YCiqnwBbAWr9FL9EmcXYFxuXURdAKjwWB+qxnLVD6sOmmAqVpRD4t4CK5Mzn7SIKl53dqNqUOx1UwDr8EPIIyJkkVJHGOBRWUFShZvMTaMZ93VT0mGbYZxYm2A1jUM+uyw4aeiUG1VuYnDGUiHEQSsN1klM09zXA2lLXVl/dyb5jf4GvITjwlThLivURu1awZDNiTYgmCofKhz0wW2pnHYgEWO3CgqM2Q1VV6rKPAvU733+cHOuGpv0z5sLVKZQu1IlUrC1fGWfJAPP5eziVArmxsiy6kPeKj3vpZnwk7FeHCuTct0cZDceddqcg1H1f/k9/+o8vTgY3sKNp9QC1HtP+6vr62VkssPyCr041Myuxfu59+fI1clYMaczMZH2qy0GtisEspGq73lcyYwTZjRcYJvXECSqU0GBOLwKBE6xBQsBprYbgelRNUj80qyl1h6MRA1b/z7hD9/Zr/Xpn/CpQBnVZLDJCYkgR1gbqXCxnZ7EWpFqSqlyvr+b3h9pGycs2+IzfJUiaDqoFVjJDSbdFe8Ve9nt/Znuub8sd14m8ASiDeotDhWy/Xe8rqVJVdczGTrgJYb4hkfs7KAf2tS+mSzbkqNaaAtf0UGBNkYISokHrs+/mLT7WHxVw4S/IUTNQAZX10NaDHKkKNRIOhwtZLUNaBbYtbyfHCo4ii8+XLm2iCdTamapraavnWKtTw2jEWXHp/n47xf7nbf5gD3y0x/nRry/7zUAFVIqrkBjeZCvItfhM6GQ6Gi1ssQxlRVyMHO/yWVyZfkAMmJgB7xYo4fG0tOxSf9QiTJgVdSBK+8dC2a/xmRAXLvDnC/2WdcpNksclMwlVZBK1tTcea3NF4FTm3yHIgpFHqBvh1Y3HC5kWvV8sbxnUgxZK+5kQX7Wk7Elb3NPiKEDVn3JmgCr+8FGCIKA+r9VnKR9oO43HwsQxYwY0JCaPScETCcX3efMsC4kWx1uCulSvuCaw4Sl8cX+mRp7Vp4JdnMEnfdwXSP/POwpUPzdl38y+ArUWR3k+f/z4Hk5537hRYHKfI43t4vx7GEXuBvCEad/LjOIVZG5Z1M6qKHj7pLZULQMO4yvbXJKXqyoQZDlnF/1eTbvWq0P9rQ61v/+KgMpU8tlZ3XLZ8tuNG7W1P3xWiKCQR+xAnLXsXPZAekG99Xy+RgHrq8HXjgdKD5QfSWudaMIPdawy//frVsz8E4Dyac9u689U+i1/FY7ADgovzUR+y4q4WnVN9QH8veUINRfPxaxhFlf45CzjRFZxTvnEfjFQ56dxJWMtsKENL6UOjurqVawsLR5dUFaRFhcRE2R8F3sbGhhVz/8dVzWU2mTkfnIcPlGXfcSjDXojifXB59+EnEy4yS784Gw8a6xjlSBdky8xIdpQxyFlR81T8yVVfdCmQAXhJYDMJ7CA62dBBKCyp4Gd/x//nUP1cfOuSWDlIkttHSq6DyJfCP76Zr0IF6xbrnikAabYXlkDsv7PcVAhGm1oS99++7RlODlOA7ND1Q/rWgxY6zuHmb0YswOsaQAqf+TZbzhUPn5zpd+bAPPyk69Ik1/iqQPar9jVcEwaaEApZuNHR0cnxE1Hb2Qqde3pOU6/hvDoyUFbS9vRt1oaQzDkwkPVqbq6lAFrfRc7jyGLz49qydtcqe/+tPu1MQz5a4BJjKlpGvwQM/taoR1T9jAVfk5ksZko/FA2YSmN7BWqaeMbB0/rWlogzX+qsVW7wJbWOlX9UPVMJFNcsXqThGBc41B/imqmiOsdHc2zY9JhGnLhUD8HpCUBBX6GGD+zQE8ZCXz5iQlz62Jnw2HmHaDutiFOLGhaNTG0EgUvXH3wdMoItb46xU4n61CCcbGXQf17zQj1Mnhn8GN4DG4YwsnRPQb1Ma6qlwJU8HPUX6PQk4drg2w45g84T9hFSI+OpF+iFngn0NXkmoiyAqwV6tcmqIv+vDbhpWMIV2RHe0FrNg/M23DIQCsi8bSdK+Y7ecH7c6ulzMi6hDN2zGMcEeq32Hog6yXBD6A7TgFWC9TqIYZ1hvViDFA1I9QrfggyE8wrsT00Mb489cD0mBjkYS4XG4uZn+6BGSENGuxnF/SGho+voxjl2CdCI9RZbIrWtRzwz1DXHLACrodHv7LqlYGdmfAeA7W/JpFEqHj/GYTwWHLvIxNU3FcGEquqqjLvowN+hmI7fFBWz0pt+Nk6UsyeFBqexPWaujb8C6GfYVhnAWXdkUWtMsbO+ApD9XsX4DK9Xh0qDsneOruuQvXEdrAeq7DZ6cofjsAGZZk+9XTaoM8zRdblOAfxlLEVrXeDD11t7GjDgDXVaQNVxJ0JAfWCDdQrBDXrpfyXQ0XWgVo/B6jhCOdgOmaNq2yn/f7oqM+nq/Mk/DQKbid6VEfyLT6hNapFR9jrXQD1odkLc2FV7ISPQWUpsBFqP0IFzStQaQPKZ6DWx2NiU3U0Z9an5Gc2Ib0QzrPY8HOgxCe292AD49sW7pl2NiBxogmKnrHWpSFQ4JIt1OohirE0bok58AXICk1Qa3xWqJgE/NhRyzPgWKTRwk9PLBTaoeRWoad31MLP+aLoaRIaV5JOGGDy4R/I5KawC9FqdcMk8udQLmKz5d3zmhlqQrNAxTT1McbVZKtWYfdsuyYkKA0E6/T0TljoGT3hzjgs3Y7IMSHWjTOBJMsjesgL1y8Nc6yzFqpIud17n6B6TVB9fHLCoz5n7cva2i8s/MS4Cjf393mdnpjD521Xkhsbm5qa4ifoduOg/eyBwDqAGOksIxrmTJA1DDGsKZ7xS3mpP33y2j9+gBrzmaB6ea2ay+kjamNbnwJUsx/K5XLfZbNqAwWn6hxWOEK5RghOTedGRkrULu3AeIImTAEH4ipvuw0wrEOQ/DPPu2TQ5O2GXuXxjL8hrS6aoYoOhC67FXvrX5hSiNAuLe8obTGfr8Dqo5ZGqAAWdFvSBLASW1vwL3hlS2Adpjg6VW+A+vr1M+Xhovj4dSHK7IQt1GSStvAuG7Klpv0xbcGvw8R9GDUTts9SkxJjWFEaq0qx5GkJFWMr6pTvgdtlJjxsxPq7XvWhsfTgXwFFH+blXIUaXl5fVPRB5Q585OfvE0r0pCEIx0kPRUKNOlhQ7rli4W6Mydj6CMikd1LHtWEsWqe0KYMJX2TP6BYPWaenOeNPs4DHlX3ifqxlsdxjlbkWy+WMkQX5+T3wU6WnP+vITwvWnI4V4RarVkNsVSdNxzX0SfWa8MKsK6wRVPVZ5L2ctlmfn08gibjKHNNcpMJj4md67LuEV6cn1i0TxehTSKsBa9FQabKVHFPLIwPUHq2V4uqQSBA7rVDfffe+/mhn1KPX249QMTFk63iWCBqH49jgraBnzYzc/yXl2ntc6I0udgHK+yrW0qAeSbXqLhw3PqaqFS88xTIHfMSz8nMBjLQYe+TAIIeKbPUqUEG1kdDvv1ObNqDZhMVqn728+J6Ul/gKUckYBRSsxUNFx6THVmX6qWeOcuHUML+pbCGSer/qTyOQXm8/w3EWdv04JLEguu/fS9v9fu3777/LG9aY/QtZ8/TOxYsKzveuXbyo6VirO7vssBYPlbA+YY0XzdCHWtNayf8Od9WrWK/1Gn5zhx5T3ot3Py9z9BpcMKI+lPdP31Nj8Pu0P+FXoqctP59du/aeKs+eiXdm2QVU65mMztcSoGK+wKEeGbHOYf8QDada1asJKuNrL74zg/0fhgRRqM1Ur05Pmko3JwmvX180oHyPpWOts0zEFYgWl6rXEqFqTyjeHHUZHyi3pXUSSWZ5szRFyfA1E9Tz9yHoXLyIKlhI8GkkNMysdVm5hk2+WqMK/XwIWmvrr7gsgXSl6rnIUiO1NGvCWgrUEfQ3BJWKOWWVkqX94Ps4WXgrzfqjURf0eQi2RskypYQZq5ftP3OQf57qhPRMFZuyql4SNlk6VNZRk05Y2dkHaT/xVNN43s/I0nveIvfx1xRuc6w+AXXBMACC28YdJ9mZfeQAAAg9SURBVF9TQ0NDKXtwJmFLoSA73ILjpWT++EEWW5+YNqysEVbQJjfh+laHS1UFOctbJFyvQM+8hZ/AwdZUYVi2wt2jhFqSZrFGPziiAqfLiFXkh7OayIW7tCJkIeHjy43IV6SnOaoAEauLUqId1qlZE9SqpnixsxC4w5a8cBueRE2gdwgrEGTKEHHspBOoBmRjASErtoqAPS+YW5rDU50ng8n5W0/f0Roz5IdN54oCi8XcH9tk81B5p4cCDjp50VVbMl23NjXEpJq5khQLCPvcXvet9EylSsQp3VTncBdZGfuKtCHtr2pqjBcBlZ58wIu5VuMDTEeEF7ZrljpdWqeD4mdnu0pUZn11KlVtPF0KT4E+I11lkabj6/WNpIit6IXVqZjAHNPnMBWwRWNdGrbg7FpaGiqkTlTbFEmKHUV/W4yI5TXEo1ijDdiRnmMqWCzmnoiAs6W+A7kwVThaSVjrU0asrVOd1fZxUggxnXMZj7UDyWSJUnMHqEDaSGHV0qMr2nj/27jlYY1hXNKcmqX2gpFyiJGqKzVkR09i9rAQQxgz/9t02yg1hyQiZwMV0Ubihca18Bx1lAq3DRsfEAD1wBIbdhkuBaqiNOurNHjsiOVYGeJZkwNUguvsjwcguA6z2DqrGZ8HM81a4FMlmbCtCqeEFJOJCKG59lCpUMEhO5IWA45kqzHXYokhYB0uNbvRs9klYGJR6YciIbpkWm2tmFPfKAYqeqgCUFlsBay7prdmh1kuPFsiyCVJxRIQ0kB7nIba9SGYcDyiH3FKqLRg/pQVc7OmLbAQdxFqqlVLHWfCKS5OodVOcMCOZKyiwISPJ74relCnhUoB50jEVuNba8yEO/Uax6rDISRhKQhRkkjERvNjtxxEPhz51FAxZ6oTNboZ6uwQgzo7ZEfFzqWlzgKLWPaClxMpfk4LRNhwcVALLWPBh7sYW+tmjZvVAz3kfVNgwp31EuTQ7AmYmAtziZeEkqm1FKiNzkDPnMEZIR5bZ7dM7+1Sfoj16lSJMXFXMDFUyqydg+wUCzUSKYQUh9F4bIUa3fR4Kpb2F1Wa65JGJlYUycSi1BpRoe42OSM9bilHxta6Fm3OmG4E1jD3LB4qlR3h8gB0gmqbA5NDKqLCWVNiq6llMw858NSxpAxLKStEKWTA1McsALXpuOKG4ZGx1bIldh4qDhvtCYmWXYU2Qkpt5VVl2gFp47HWS4KxtY73v+3ugypIxJzlUZRvUpgHXuIh3gFqEcZLosfWtkeWJz3rIOlLfimAClRMl6aoAzTsVMIVZb0CzrBYhDRjDQQCLDWz/YWoXwApjbFR8jJl7BiqSIsEyp4CzdX6rTm2nhG/SvuWoNKz74cKQo2Xss9znA/PgthAJSPeNf+MgK2U3b7pmcq8jhyyhVog63WAytZb6+qe2iwRIFTHLSMCIP3CCY7AzpUTazwqkWK7xQq1qdRRNex/H/BBYetdgjd3CgANJ8e4sBhbRqSUPizxwkqzgVoyUvbsURZw/mj58Ah+hyid5W986BKFAFvu6OORv7QgOnn4CBbNjLS0kS0mYzLgHFhIXiBRiuVybHNXuSAKuudycnMYb25N4d9mnZ4AKWnuEcuE/8nuNpgkF2E/m1BRdjeEg+0h/feMRaBhazYhI9DiVmwsgiflTtj0NPYBE8xIeelolKTlvop5MWsBdxLrRZFry2aslBpG5+bm0qeio07mCAi+8t+42HTibFbRqe+vQG0qXJsWErRgEVv/RX0Di7x0aWm9xyrhHJeIJ/erpV/9C8gxvTmj0HqNUqs2FbMC5yTTemxtU17GZ4pGizFYpQYImeXJ06ei8Z16+tR+IaewDJcRqTI8W3egdCO0gjFVkRxG1x0UlW6scVoyMpPUY7tuR6Hpya2XZEBCbXnI0wjauSxjZkRIXHWQqsx2gQwfM6/iiMfmeH4S1Kkyi3ZKoOxp13x4to4j3RKxk8QeXlenLqlS4SmgaAGyU/80a8CSgPMdC0nrbXTe9Fe07Cqxlc42Zw9OCs0IpE6mQ5OkulhLWY5oTXXhwJb8qiZl0PvUQDmyFl2tASOwVl20oeMvvjRRvobN3Rl7dwrSqjIgZWmECDjiIfPsVqOUR31WqbdOlZhkR0faWJ7fQaGB0mEecP7hH55ICpYfHsPIhwQKIR2L4U+M6DotE1K2MYU1SuuOjh7KCyo7PCZkK13Oyz676Asx05aut6lsP0vFfgWFq5VJuZVpYDxKMplslVl8OokiB3bMJdvJfwrEKuMWqC0tR+b99iUqL8WGuWysNJlOp0ONqtpYueTU1D5pem8rPeiEH9UZpeUApciMh8EbUmKtdXEgxiQUc4ZlI+c2ysVTJlSwCSesqLYFueuAtr4E/sUE/Qpoz0GnZf31uDMiwDxqqXOQlodW7g5b+GeQHWBfrBRQtkDLarwk7Jd8LGrlqm1paTuQJcrU0JSj71SWdWIl689GStz2VwLWYYNnEiCf/BGkADqVi6HGE1mpk07LbbxM6GL/2KbKo29RihoIiJlDYTnkDVgvyUgxiFSBAjXpuL5bDqCnLtlOCbW8XCyE9FT9hoISWDsOZYjGjsrJxQISKWeGZBbz4rFBkItVbx6glKbwG0Rq6ftix+hNcrGgvFGgIo34pbhYSIqbbziFREIhlYylX2HTcVLkad44UhwJOFfk1diCywWOkZGiwDaV5Wehj5dzkYJX0xQxSqk1x7lI4fOj/DJA6WoKSlnOXwht4y+H9JeQkXNOxC1jZ+WvRRzcQtPI/3NImcSB7DrKRvjXm8yQ3rqcC5PzDp874UL435SMoLzti/hbk/8L1WMpzcFwUV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2" name="AutoShape 8" descr="data:image/png;base64,iVBORw0KGgoAAAANSUhEUgAAAOoAAADMCAMAAABKv89XAAAB+1BMVEX///8AAADWvb2tSkqljIx7e621a0L3rVL/SkrOzv/3nJz377WwS0vexMS4bUOAgLT/tbW9rUqqkJCfhIS9cEWyaEHIurrv6+u1TU3/o6PU1P8ODhTX1///urr/SEhOTm4xMUVlWVn/+b2DODjf39/Frq7FtE1uLy+xnZ3DekVEPDxwY2OCgoI7GRm7paXb0IaVjUpoaJIsLD6LUjPW1tYaFxdwcJ1IQECWQEBGKhpZUSMtKCiurq5zRCpWMx9SIyP/d3ddXYONeHikYTyHh4fFZ2cvHBEXFyDkm01LS0vyqFF/NjZ4bi+lpaXDr7kvME9qPydbQB7q4KDShYXTikk/P1hdOztkKysoERFxcXH/OzvmQ0PIyMj/lpbGfX1YWFi7hYX/X1+jZ2cdHR00Li6fkj5HHh7Xeno1Dw/Nv2x6TU2KKCiQkMFiYnlLFhZ2dpIkFQ3lpKSpqdqnNz+Li6wbAABjX0j3xnr/ioq0tOUmIw//Z2eZlHC5Nja+uIhDKippYClHQRw1ISGUa2utMjI9HQG/v9EuPj5kFhanXl5yZx0jEwCbazHILi5NTV96d1qLGhqCgqVlMgy6inmKipsbGg69gmgNDyFDAACPUFCenrHgs7Nhbm7Vqoj70tLlzZ4UKyu4lUGfdjwvABWje2hUUT730o17VCj//9WJox2cAAAgAElEQVR4nO19+V9bV5anH1tAkYQByULsMgiEBHJAaMEgCBIGY5spKmY3BgfwhjdCTFWwO+2yk+okPUmmKmlXJ109ncl013T/mXPOucu7bxMSyHHVfOb8kGDp6el93znfs91zn86c+f9SBhnf2NgYH3nbV/HmZWB6WkOJTg+87Ut5czIwh6Lpgv8M/fltX1YZpQckoCBcHRRyDwRe+EMAjwi87es8pfSMj09rBllZyTSrsrIySK8/+KzibV/sSWWaRFHmYDfKVbfbXamKuznD3nh8uDY9PXDrb82edw2UBOmrzFS6SSot4uZvZCrhwMPVL378WzDlHhLVYomSYLE2CG0E7HkSCHz4wy08z9tG4yzj4xtGTQ6urFwlOhaHU9gzSubLL384rBr3/NXpd3wARQG5SezLNNuZa3GA4ZPdV7/8+KuPBqZv/bXgnd6NpltVXSZdlxCjLStLhlvpzlQ2L391620iDIz0jBus9cXy8rbLheZ3SoRWyHDjHjx48IfGt8HekfHxNQPO7e3tu3fvXio3SNJsc6bv6gr/no1fEOQasXJX1+UmyFfdly5dOq252uFsrpwEGdRv6c7A2i+Dc2MsatDljy6XK3ipRA9bFEY6oXvl8FCzyBv1USMjPWMGv7O87AoGgy7X3TIjFEAzmcyK8n0vXzb09vbev3/h/Pm//OY3f/nLM3htrWdEIW7P5yB/aDxlVTg/bvQ+y9vbm4ATmPkmQCI1K/sUi9UuXrvW29vQcP/CuyjnUX76O5Bn2uz8/DxdYqACbb0PDp4/MZdH1gYU77ONtNy8HrwLxHwDDghzhxWk5h2pzdsgDb0N9z8AeVcRwvv3KP/1X3++dWvz40p39yR9ZGxg7WQ1MOkz2doKYdPF5fTR0g4knTOjrarmc7uBy7u2cv48/reSWQJ8VpeTYO0hXQZJ7rpc5YfIE/3KjHqlqE2gJhhtw/375+1RAs6ffvoYhM7Bgd7pbnavnhBrAD62GSRl3v34TeBsbu5DmZQgf3cNhVBeuHDhAzuc71648D9B/vSxvKI+sHg8DcQBd+XgybAGJFLX3fJjhZT+zqRJm+hpSZ8f2MI8fx+kxv/xx4/1q3G7tckMJaL0r0rSa8lQwYD3lwVJXeXyRILtd5SY+fr1a52bDRfs2Ylv/Qwf1PoUd+GeXNVPiSmzG0+bLhXqFr+Q6xREIZTezZwOL8USCJpGZV6U3ES7NbMTnO8FUHbDz5nuzL//+wqgMSYsEJzgrHTKyQxCbkbmzpWaaMyP7+C17EOGy8Buuu5+9dVJcyNMZkHUBIi4yVE2ADtVfV5gcr+34X/DQb/O9K309VXafTWelp+vrxtqjUwfGPFWyUmVrF72lq8TWtd11+Rjd6nVC1Xbk5OGYKK9vs24ydRpYCeSsoER99rLl3BzMt2VDlVhs/uOetpuodeTZE7TO/wsScnb7VVNBMPjdYmHYVZgoObLBkUUXX6gvHwbKfz6UJNnsTl5ZSUnQ6sWrsjhHxnEekKoOmcxYSLaBoN7L+51dx/XYyA9dBtjJvjZi9eEKhuU2Emc5JrshSzpJR57585VJwNivBeWG2r0VHgIat+poArOEtjtbReCdcEfSB5H4kI9bYyZgpsNOk4Inh+cP885iS/0NlBgvfYafAx+2vH07uZufJ9OmgPxVFRwqFpf82mg8sSJy/KPTLPBbU27h7fd7r43d9+5o5mEcVPqE9hJgZL+IXjJD13NOHGT8T4jQ1Uu7gGp0KGCXk8FFWRaL+SS2nVULAr8rd3RI5sUa6Gpx03CafgX8FLIqsZzAVubhf/qTiiZDFeo4gnRy5PNp4WqchZkb3OTxZ+9vWVw8t3dxqtr7p40edxrt3uN8BoYKW/f/p1ACR9x4ibRvru7T54uHUJ+GqHmygY1YNLTNgMLvH2B39Bn6EaQ17hqOP6aQbG9DcBc5d2VPpne2VhtZqVPrdbHcmGPCShiTZYLao9mkle8GxF00T/vmLv4ioskedbQK3n5nuQlymEm4xRQiJuDxpAciVtxKlDd4PVP2Vzk+UTa40mPJcXXbgJShLv3iinHQFz6S+HtMwMvUQQ3rTjdZm6imPlpC7US137KBLXC44mEQhLsJsEN7nG0me5ugyUibwc1qxTmZnO3gZv0xbFQla06DVAHIYsoI1Q8rycnwWp72xR/Nrf5v3EN1XDdlVeN2oFDrjpz043cNN+ZsSY7flqhYhZxaqhn1hSocOZwXDesZVb/XN8TKht0G7qm7ky3et2O3KTVqclB843RtMZwYZwGqH2nhjpggMpOH9Pj7Y/kpYLXX+mI9EyA9VYOV1cH7Rd06MVMpTG9Yrdxd8wJZTgXsYOKfumUUMeTFqhgyKFYjF/UNnYUAez23t4L9sogLcgpvHVY0+FL51acxE87pJ6KqnBFzHgpEmr3qaGeoaXwiPlLPZ4qARb7xNR3U1S7ulJZaAWA0K/0Jc0gUXYc+AlfmZuLhiuM75Ufqs13eyricUnc5RfX0YyvS95qbOXcgZq0rm6HMxSP2/PT44mmdyNxS9hhUDFPLRfUMwF76niq9GUrF6PtC1232qEp4tI/rmoOMubET09FOARvR+xuuIir7qvlgYprYT0jI3Zf5YnFxALWHtIWdLu3p1/+pE5cRk2rnyVJx2Ihh3woXFUFmW4oZ/duvLF8KcSZDaxbedcmELC7FE+8qUlc8SvyyFAQqDAGVxg3bU2WZKcq7LEPoHAr03DAXFOFLX95EXen2b1ySqhrW1uIdFy+EAicsftGoG2YX/WLF+ijXEBbFawTN1FCYQd+As7GKAKNOBE4zvsHrAtxUqiBQGCeX0vSVDI4JDBjUbkUe/26Cx3yixeOeuQSjY45nM0TDocJSHTXjqMkwisOMvsdOxnSDaVSnbe82+MQDVTeoiG79gqCBf455X2eiDjGOTP0iPO4K5vRZk5U2cyLKZ1Xm8vamN0p7D2yxxOWHnmPgu31TUeg6Spb/tE9i/OgPVflhBO9Pz8RVFbN2OopvV6NzgmNbl93bR46M6DH7gKAePwyk8svlhGsrT7DjgQFXwNmTUdFwgWSYIF0MANIMYBNlwqU63N/+QVFye0v5gocbG9/UNvKuaYfr1ugpqO7jmZbEQ83isOcOUpMJqSrq25cjcPsMlny8jkfFtxkjf3gV8edIDCiXIEoLeEWNMXMELk+nflZoSSbWqxQ9Rau4j6hj0I2QS152XEEnTvvl6F8dPxCiELbqjjwz8MVVBWyAi3ETxUoQnXUqMcjRlS7M26WnGgszSlJcDpyzxUUSM8W+TGZW4Q9uzEJViluUXJhR+55crvRKMvcb4AUwOqJ7/KgtpLJsKST2lCtpSI9M09QK91irebmvxU3dB7wSLsc29WgEKjgfYtYNM3ivCNB4WDOz8ePH39Ti+KgV6QyOxIykma5wkrrJiUjZR3Cq3iSu1yzN4PFLuYFeriBocfIVTHs8N8I5LeQ/FlTXLw9jTmh9McPaoV8if+eC5uPrhLHKusLzZVsSaFkqMwBD1biiS5d4u38s//W/ufi3FuA8dZT1QjYAKAwZQ+rTCxWG4vFeM364NNPb3RIqLUPiNiGg8MhRuVVqBn04rB5hSG1pjlFXC0SYXWSzMPtFpx1bRftyrmppclohRFSXt5k7B9E9PrvcW1tx4dn39exfkovK0WdJ82bPBleFrKB+GbeFD8JUpC5rTFceSfnJjkbvBkwk3Zk/oxtKhYgy/VURNOosSriracJ4mxOWmJcLw+0L78EoLXPP2xvt0DVPOJwUujq4OBV3tnAQT11HujEI2lsSL2bnVZw1nXzkmXjxPS8QzKGSbIeW5G3GB/izA3lmjRFwBF11N5sbz8b/HC9A0XBit3nipxMi0QLx92cMZa9pxikHdnATGJlkk4sOeu62f7nfzUqcrznjEPoDpCTquJWGqMm4xxBhVK7kYS997hj/RNX+9mzZ4M3ST5hWL8hqHC3QnSClW4eQxHoiqGdPrBxypFh8k+HzZwXkrOuvS9MB/a0jtueAITsT737phYYxccf3j+rSntwvVYGHJnnysYN/E900ucDTE6HkySAN30yw27lJUna4N174yaOTkcdp4YCPPbYQmX2/Vm7AauAekN8CA1Xtqcqxas7ZR0S7qG73sdj9V1J2uCmhRxrW04+EOxYz4fNq6P04vJHoEsUA9SOD1l9tXJV9lhNayNr447mdAKsG7hkMznJ+mCZHy9JrNfjpsnUjY21tTX7G41GxvNh+4XgW+1nn7///vvPg4i2/Tnjasf707TqVakDvTppHkAYGBgouXRzFGq6HK424zf2dcvY43Itm0uJwIY25ljwBRhnzfmSp4lBDa4z1/u8/Ww7t9+O5wBVDtTggofNpDvKbhl1uzXHOQvfe6/7ruTs9TuWqXpcy3LsBdhBJRrf+pDb7DpqdV0JrZKjGfN80MwoiP7P6TJtUpGche9cWVE5++P/mjeCnQeCmZ0WF5w18EjhWOPo+i59yHMHA1TkqZuvBqyYgO5n8z6QbFZBOz5fDkfFOYsDWs0Z4KxLB7uZWzM4pMDGhjY3sGZjVAg1JET0r6kX9cMNbrOfENT19Q4OlSdGk8aluolEIu+rQfH3X15cXPxP8cbWgJO7KAksOxlbIVU5G3QdajtGf0y5lhWrOkGya4ytDGpHR5DHG9KyxibqKk2mm/f7vV6v349Ir7yDcuXKZZwiYG+PjZ3WT4kvEnNU2g93RfkeDG5OanNGhq4hvbeMrwmoxo6LJ61DvdmuQL1HiYPBcmcmwGi9NX4A29//jlnyijH3nHzYRdmMMolTqW7g7PZXN6Vqt7cfD4zPKxwNzKPrnlZ3hpAvT+dyKk5PODemQ33/E8JKaf83qxhSdaQT2WyWzNbvA5u9bAEKyl38+uuFbHaBHT89Pn+yaoc3rbIJ+h9ibc50a5PXJWeDLshKdw1EGUFsYzp56KOG5pgnFmInFlxdJ6wI9RtjOj+TQKutQYVetoMp5PJiTU0iMSO4ewJbpi5iUlvwehM4dad1U6Dr1lZf6XHW9Sp5aIo989oOJHA81q5xqEqokV2zG6J2gxLn7FnM9z9VcCaBnwCzBrD2v3OlAFCUfq/P688DdYm7Y6W2wWkxTvMDTWq8Pt8EcmKVRs+awTVuuyRncdjSVCSz1t74CO+5yko9HGEdttXJQxVq7fpNlu4rULPIT/S2x4DUDdnvxUiUH52gz//gKU2r+9mFPHm9mhqfPwsWMtiHLVh3X5+2sq3b8fb2sjY/rwQ44CxxdJwltLz/UsVmgib7gPdg+CERVyHxDRJTb3zJcY5mszyu2PLTLEDjRX6ZqBXgd0K7d64UqAPar69cvnwZzuLHE/nydBk4YEicpWE8kUJhM9+YH87rGmLrMSEWGO6QZQDUW88l1PfbKYUQVc1+njQKSPPHWS4C7WfXVyOx+hITdnGvMFT9fHAur78mSySCwOfGiaEk2LGUTe1wZ8dIEr4MGvdA3ZakJY6rPLdFHyuhdjwHr7QumqNaosbv5Ze9eIzRvtOPVNZh4iUu8GBbEtRpBSreOzTjLDGBus5u5KxY+iDd0qK56qMo0FZ5Iry7uSIKM0r5bgkD7oBsX6QPkBT5xHUfw9PLl1VlAmavL5/XTalYPzyPsqVCBd77ULPeLOcsthZx59a2otnt7Vdaen5ev6HI1RADerWvT6Tx7swg1qs39Rz4Zq2A6vNKpAV4ipmhT8XpywND1dy4qMXIka01sfz4a8P5r9Bt9HLOYnPLTaXHi6CeQrEFOIE1rX+x+jgFHEvRPmvnKT64X9Y1xC5wQkfqzNP+fq+iUPS7C6MzmkmO1SpfkWsdnm1peSSgQswSNxg9HVwNclajHTGgWk3Tt9Shavdxh0j0jMwrDwfdhrl1d3O3AhUTQwYVn9zj13VqT0/KgsVRmGD4R80gtZ2ieDrwiORpW93REYd6pb8mIaECZ5G0krNgk8192MmjiR7BWRwQ2BphOdHkHdbzc18ioYwLqJqEyryDK5VBBaXO5L3OSCEYXO43kNOfSCSyJpi7A2tFsnTgSVtLS0tb3UF1dfUSQQWk2RmvQpsrnLN4NwextnQ30w7L5W3FjsXAFvaI7jJhK7fuDBu8W25nrqjjefCshLrgc0SK3FS9EEQUdrtNUnyeNK211dXVPawHpPUcqt+3P6pCfecKWZDXT/S4Q5xlNdfytvTGbBhi+fpdlypA6ns8zZVQ329XoHodeIqx0xA5vaOjdqOKDv0BB6jfAtSjlIQK5JjQjFDRmOibvcxBdbOpV2oCbbqCLicJurb1i+JQOz4UqT4mhVmvVadXyGhFLoQ1a94Go9ZqO6ZS0IA1wvqQQdW+fgcsFRI1r9nxL1Kc9SYm0IioBe9uZhuoNh3Qbm4apl6W24MEVVY1DzDvNUUZlqvpRpsHctpZ7ZZtA+QYGYFC8mlLy4GE6iOowBNzkKO7DQUF4yzbPMtaJHvbFqw8vVDkBfO666JWxaTQZ9Tp4qKa8cFXLVidLbfbknGi7GraQQtTa6pVe+ZlWvXZpC5Xrvh1ztLISWVlhq2qbMtIyxkK9YBJPiKo6zcF1McCKufplf5+mfFRyZIYdQJa+jwEF/joUUtdC5kw/J33JQgqXINN8nKZgd1HF9HHJ9XZ17/iZhzE3rFRyJ21Y67Emy3tUKvCS/s+plNKVbg6vcjOhBPGU0LFVAm8cAt6JjiN3z8hoNolasw1+hiDaC7W3c1afcubmziVtvmjGegEXvmygEqt/U86voEv4Ynv5RrFaIGcBYBG2YLdibvf48BWwHrAoC6gvxtlpmWnV1YHwDVhdwcH2nGTJ29rbm9bZw0TCR9q9aOzWNd04EpG8CzA/lTmhEKdYLP+BXOCYJBcU9xTcRqk1CR52kJYpxCmhApi28i6wqyYyorVO822bXkmo/k81B94xo/YclRHxzpUcMFaNGA9/cUEIT8zas1rpTTFxTSNdqp5YCiqnwBbAWr9FL9EmcXYFxuXURdAKjwWB+qxnLVD6sOmmAqVpRD4t4CK5Mzn7SIKl53dqNqUOx1UwDr8EPIIyJkkVJHGOBRWUFShZvMTaMZ93VT0mGbYZxYm2A1jUM+uyw4aeiUG1VuYnDGUiHEQSsN1klM09zXA2lLXVl/dyb5jf4GvITjwlThLivURu1awZDNiTYgmCofKhz0wW2pnHYgEWO3CgqM2Q1VV6rKPAvU733+cHOuGpv0z5sLVKZQu1IlUrC1fGWfJAPP5eziVArmxsiy6kPeKj3vpZnwk7FeHCuTct0cZDceddqcg1H1f/k9/+o8vTgY3sKNp9QC1HtP+6vr62VkssPyCr041Myuxfu59+fI1clYMaczMZH2qy0GtisEspGq73lcyYwTZjRcYJvXECSqU0GBOLwKBE6xBQsBprYbgelRNUj80qyl1h6MRA1b/z7hD9/Zr/Xpn/CpQBnVZLDJCYkgR1gbqXCxnZ7EWpFqSqlyvr+b3h9pGycs2+IzfJUiaDqoFVjJDSbdFe8Ve9nt/Znuub8sd14m8ASiDeotDhWy/Xe8rqVJVdczGTrgJYb4hkfs7KAf2tS+mSzbkqNaaAtf0UGBNkYISokHrs+/mLT7WHxVw4S/IUTNQAZX10NaDHKkKNRIOhwtZLUNaBbYtbyfHCo4ii8+XLm2iCdTamapraavnWKtTw2jEWXHp/n47xf7nbf5gD3y0x/nRry/7zUAFVIqrkBjeZCvItfhM6GQ6Gi1ssQxlRVyMHO/yWVyZfkAMmJgB7xYo4fG0tOxSf9QiTJgVdSBK+8dC2a/xmRAXLvDnC/2WdcpNksclMwlVZBK1tTcea3NF4FTm3yHIgpFHqBvh1Y3HC5kWvV8sbxnUgxZK+5kQX7Wk7Elb3NPiKEDVn3JmgCr+8FGCIKA+r9VnKR9oO43HwsQxYwY0JCaPScETCcX3efMsC4kWx1uCulSvuCaw4Sl8cX+mRp7Vp4JdnMEnfdwXSP/POwpUPzdl38y+ArUWR3k+f/z4Hk5537hRYHKfI43t4vx7GEXuBvCEad/LjOIVZG5Z1M6qKHj7pLZULQMO4yvbXJKXqyoQZDlnF/1eTbvWq0P9rQ61v/+KgMpU8tlZ3XLZ8tuNG7W1P3xWiKCQR+xAnLXsXPZAekG99Xy+RgHrq8HXjgdKD5QfSWudaMIPdawy//frVsz8E4Dyac9u689U+i1/FY7ADgovzUR+y4q4WnVN9QH8veUINRfPxaxhFlf45CzjRFZxTvnEfjFQ56dxJWMtsKENL6UOjurqVawsLR5dUFaRFhcRE2R8F3sbGhhVz/8dVzWU2mTkfnIcPlGXfcSjDXojifXB59+EnEy4yS784Gw8a6xjlSBdky8xIdpQxyFlR81T8yVVfdCmQAXhJYDMJ7CA62dBBKCyp4Gd/x//nUP1cfOuSWDlIkttHSq6DyJfCP76Zr0IF6xbrnikAabYXlkDsv7PcVAhGm1oS99++7RlODlOA7ND1Q/rWgxY6zuHmb0YswOsaQAqf+TZbzhUPn5zpd+bAPPyk69Ik1/iqQPar9jVcEwaaEApZuNHR0cnxE1Hb2Qqde3pOU6/hvDoyUFbS9vRt1oaQzDkwkPVqbq6lAFrfRc7jyGLz49qydtcqe/+tPu1MQz5a4BJjKlpGvwQM/taoR1T9jAVfk5ksZko/FA2YSmN7BWqaeMbB0/rWlogzX+qsVW7wJbWOlX9UPVMJFNcsXqThGBc41B/imqmiOsdHc2zY9JhGnLhUD8HpCUBBX6GGD+zQE8ZCXz5iQlz62Jnw2HmHaDutiFOLGhaNTG0EgUvXH3wdMoItb46xU4n61CCcbGXQf17zQj1Mnhn8GN4DG4YwsnRPQb1Ma6qlwJU8HPUX6PQk4drg2w45g84T9hFSI+OpF+iFngn0NXkmoiyAqwV6tcmqIv+vDbhpWMIV2RHe0FrNg/M23DIQCsi8bSdK+Y7ecH7c6ulzMi6hDN2zGMcEeq32Hog6yXBD6A7TgFWC9TqIYZ1hvViDFA1I9QrfggyE8wrsT00Mb489cD0mBjkYS4XG4uZn+6BGSENGuxnF/SGho+voxjl2CdCI9RZbIrWtRzwz1DXHLACrodHv7LqlYGdmfAeA7W/JpFEqHj/GYTwWHLvIxNU3FcGEquqqjLvowN+hmI7fFBWz0pt+Nk6UsyeFBqexPWaujb8C6GfYVhnAWXdkUWtMsbO+ApD9XsX4DK9Xh0qDsneOruuQvXEdrAeq7DZ6cofjsAGZZk+9XTaoM8zRdblOAfxlLEVrXeDD11t7GjDgDXVaQNVxJ0JAfWCDdQrBDXrpfyXQ0XWgVo/B6jhCOdgOmaNq2yn/f7oqM+nq/Mk/DQKbid6VEfyLT6hNapFR9jrXQD1odkLc2FV7ISPQWUpsBFqP0IFzStQaQPKZ6DWx2NiU3U0Z9an5Gc2Ib0QzrPY8HOgxCe292AD49sW7pl2NiBxogmKnrHWpSFQ4JIt1OohirE0bok58AXICk1Qa3xWqJgE/NhRyzPgWKTRwk9PLBTaoeRWoad31MLP+aLoaRIaV5JOGGDy4R/I5KawC9FqdcMk8udQLmKz5d3zmhlqQrNAxTT1McbVZKtWYfdsuyYkKA0E6/T0TljoGT3hzjgs3Y7IMSHWjTOBJMsjesgL1y8Nc6yzFqpIud17n6B6TVB9fHLCoz5n7cva2i8s/MS4Cjf393mdnpjD521Xkhsbm5qa4ifoduOg/eyBwDqAGOksIxrmTJA1DDGsKZ7xS3mpP33y2j9+gBrzmaB6ea2ay+kjamNbnwJUsx/K5XLfZbNqAwWn6hxWOEK5RghOTedGRkrULu3AeIImTAEH4ipvuw0wrEOQ/DPPu2TQ5O2GXuXxjL8hrS6aoYoOhC67FXvrX5hSiNAuLe8obTGfr8Dqo5ZGqAAWdFvSBLASW1vwL3hlS2Adpjg6VW+A+vr1M+Xhovj4dSHK7IQt1GSStvAuG7Klpv0xbcGvw8R9GDUTts9SkxJjWFEaq0qx5GkJFWMr6pTvgdtlJjxsxPq7XvWhsfTgXwFFH+blXIUaXl5fVPRB5Q585OfvE0r0pCEIx0kPRUKNOlhQ7rli4W6Mydj6CMikd1LHtWEsWqe0KYMJX2TP6BYPWaenOeNPs4DHlX3ifqxlsdxjlbkWy+WMkQX5+T3wU6WnP+vITwvWnI4V4RarVkNsVSdNxzX0SfWa8MKsK6wRVPVZ5L2ctlmfn08gibjKHNNcpMJj4md67LuEV6cn1i0TxehTSKsBa9FQabKVHFPLIwPUHq2V4uqQSBA7rVDfffe+/mhn1KPX249QMTFk63iWCBqH49jgraBnzYzc/yXl2ntc6I0udgHK+yrW0qAeSbXqLhw3PqaqFS88xTIHfMSz8nMBjLQYe+TAIIeKbPUqUEG1kdDvv1ObNqDZhMVqn728+J6Ul/gKUckYBRSsxUNFx6THVmX6qWeOcuHUML+pbCGSer/qTyOQXm8/w3EWdv04JLEguu/fS9v9fu3777/LG9aY/QtZ8/TOxYsKzveuXbyo6VirO7vssBYPlbA+YY0XzdCHWtNayf8Od9WrWK/1Gn5zhx5T3ot3Py9z9BpcMKI+lPdP31Nj8Pu0P+FXoqctP59du/aeKs+eiXdm2QVU65mMztcSoGK+wKEeGbHOYf8QDada1asJKuNrL74zg/0fhgRRqM1Ur05Pmko3JwmvX180oHyPpWOts0zEFYgWl6rXEqFqTyjeHHUZHyi3pXUSSWZ5szRFyfA1E9Tz9yHoXLyIKlhI8GkkNMysdVm5hk2+WqMK/XwIWmvrr7gsgXSl6rnIUiO1NGvCWgrUEfQ3BJWKOWWVkqX94Ps4WXgrzfqjURf0eQi2RskypYQZq5ftP3OQf57qhPRMFZuyql4SNlk6VNZRk05Y2dkHaT/xVNN43s/I0nveIvfx1xRuc6w+AXXBMACC28YdJ9mZfeQAAAg9SURBVF9TQ0NDKXtwJmFLoSA73ILjpWT++EEWW5+YNqysEVbQJjfh+laHS1UFOctbJFyvQM+8hZ/AwdZUYVi2wt2jhFqSZrFGPziiAqfLiFXkh7OayIW7tCJkIeHjy43IV6SnOaoAEauLUqId1qlZE9SqpnixsxC4w5a8cBueRE2gdwgrEGTKEHHspBOoBmRjASErtoqAPS+YW5rDU50ng8n5W0/f0Roz5IdN54oCi8XcH9tk81B5p4cCDjp50VVbMl23NjXEpJq5khQLCPvcXvet9EylSsQp3VTncBdZGfuKtCHtr2pqjBcBlZ58wIu5VuMDTEeEF7ZrljpdWqeD4mdnu0pUZn11KlVtPF0KT4E+I11lkabj6/WNpIit6IXVqZjAHNPnMBWwRWNdGrbg7FpaGiqkTlTbFEmKHUV/W4yI5TXEo1ijDdiRnmMqWCzmnoiAs6W+A7kwVThaSVjrU0asrVOd1fZxUggxnXMZj7UDyWSJUnMHqEDaSGHV0qMr2nj/27jlYY1hXNKcmqX2gpFyiJGqKzVkR09i9rAQQxgz/9t02yg1hyQiZwMV0Ubihca18Bx1lAq3DRsfEAD1wBIbdhkuBaqiNOurNHjsiOVYGeJZkwNUguvsjwcguA6z2DqrGZ8HM81a4FMlmbCtCqeEFJOJCKG59lCpUMEhO5IWA45kqzHXYokhYB0uNbvRs9klYGJR6YciIbpkWm2tmFPfKAYqeqgCUFlsBay7prdmh1kuPFsiyCVJxRIQ0kB7nIba9SGYcDyiH3FKqLRg/pQVc7OmLbAQdxFqqlVLHWfCKS5OodVOcMCOZKyiwISPJ74relCnhUoB50jEVuNba8yEO/Uax6rDISRhKQhRkkjERvNjtxxEPhz51FAxZ6oTNboZ6uwQgzo7ZEfFzqWlzgKLWPaClxMpfk4LRNhwcVALLWPBh7sYW+tmjZvVAz3kfVNgwp31EuTQ7AmYmAtziZeEkqm1FKiNzkDPnMEZIR5bZ7dM7+1Sfoj16lSJMXFXMDFUyqydg+wUCzUSKYQUh9F4bIUa3fR4Kpb2F1Wa65JGJlYUycSi1BpRoe42OSM9bilHxta6Fm3OmG4E1jD3LB4qlR3h8gB0gmqbA5NDKqLCWVNiq6llMw858NSxpAxLKStEKWTA1McsALXpuOKG4ZGx1bIldh4qDhvtCYmWXYU2Qkpt5VVl2gFp47HWS4KxtY73v+3ugypIxJzlUZRvUpgHXuIh3gFqEcZLosfWtkeWJz3rIOlLfimAClRMl6aoAzTsVMIVZb0CzrBYhDRjDQQCLDWz/YWoXwApjbFR8jJl7BiqSIsEyp4CzdX6rTm2nhG/SvuWoNKz74cKQo2Xss9znA/PgthAJSPeNf+MgK2U3b7pmcq8jhyyhVog63WAytZb6+qe2iwRIFTHLSMCIP3CCY7AzpUTazwqkWK7xQq1qdRRNex/H/BBYetdgjd3CgANJ8e4sBhbRqSUPizxwkqzgVoyUvbsURZw/mj58Ah+hyid5W986BKFAFvu6OORv7QgOnn4CBbNjLS0kS0mYzLgHFhIXiBRiuVybHNXuSAKuudycnMYb25N4d9mnZ4AKWnuEcuE/8nuNpgkF2E/m1BRdjeEg+0h/feMRaBhazYhI9DiVmwsgiflTtj0NPYBE8xIeelolKTlvop5MWsBdxLrRZFry2aslBpG5+bm0qeio07mCAi+8t+42HTibFbRqe+vQG0qXJsWErRgEVv/RX0Di7x0aWm9xyrhHJeIJ/erpV/9C8gxvTmj0HqNUqs2FbMC5yTTemxtU17GZ4pGizFYpQYImeXJ06ei8Z16+tR+IaewDJcRqTI8W3egdCO0gjFVkRxG1x0UlW6scVoyMpPUY7tuR6Hpya2XZEBCbXnI0wjauSxjZkRIXHWQqsx2gQwfM6/iiMfmeH4S1Kkyi3ZKoOxp13x4to4j3RKxk8QeXlenLqlS4SmgaAGyU/80a8CSgPMdC0nrbXTe9Fe07Cqxlc42Zw9OCs0IpE6mQ5OkulhLWY5oTXXhwJb8qiZl0PvUQDmyFl2tASOwVl20oeMvvjRRvobN3Rl7dwrSqjIgZWmECDjiIfPsVqOUR31WqbdOlZhkR0faWJ7fQaGB0mEecP7hH55ICpYfHsPIhwQKIR2L4U+M6DotE1K2MYU1SuuOjh7KCyo7PCZkK13Oyz676Asx05aut6lsP0vFfgWFq5VJuZVpYDxKMplslVl8OokiB3bMJdvJfwrEKuMWqC0tR+b99iUqL8WGuWysNJlOp0ONqtpYueTU1D5pem8rPeiEH9UZpeUApciMh8EbUmKtdXEgxiQUc4ZlI+c2ysVTJlSwCSesqLYFueuAtr4E/sUE/Qpoz0GnZf31uDMiwDxqqXOQlodW7g5b+GeQHWBfrBRQtkDLarwk7Jd8LGrlqm1paTuQJcrU0JSj71SWdWIl689GStz2VwLWYYNnEiCf/BGkADqVi6HGE1mpk07LbbxM6GL/2KbKo29RihoIiJlDYTnkDVgvyUgxiFSBAjXpuL5bDqCnLtlOCbW8XCyE9FT9hoISWDsOZYjGjsrJxQISKWeGZBbz4rFBkItVbx6glKbwG0Rq6ftix+hNcrGgvFGgIo34pbhYSIqbbziFREIhlYylX2HTcVLkad44UhwJOFfk1diCywWOkZGiwDaV5Wehj5dzkYJX0xQxSqk1x7lI4fOj/DJA6WoKSlnOXwht4y+H9JeQkXNOxC1jZ+WvRRzcQtPI/3NImcSB7DrKRvjXm8yQ3rqcC5PzDp874UL435SMoLzti/hbk/8L1WMpzcFwUVwAAAAASUVORK5CY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990832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2492896"/>
            <a:ext cx="7125112" cy="3725943"/>
          </a:xfrm>
        </p:spPr>
        <p:style>
          <a:lnRef idx="2">
            <a:schemeClr val="accent1"/>
          </a:lnRef>
          <a:fillRef idx="1">
            <a:schemeClr val="lt1"/>
          </a:fillRef>
          <a:effectRef idx="0">
            <a:schemeClr val="accent1"/>
          </a:effectRef>
          <a:fontRef idx="minor">
            <a:schemeClr val="dk1"/>
          </a:fontRef>
        </p:style>
        <p:txBody>
          <a:bodyPr>
            <a:normAutofit fontScale="85000" lnSpcReduction="10000"/>
          </a:bodyPr>
          <a:lstStyle/>
          <a:p>
            <a:pPr>
              <a:buNone/>
            </a:pPr>
            <a:r>
              <a:rPr lang="es-MX" dirty="0" smtClean="0"/>
              <a:t>La Carta Magna establece que le corresponde al Estado la </a:t>
            </a:r>
          </a:p>
          <a:p>
            <a:pPr>
              <a:buNone/>
            </a:pPr>
            <a:r>
              <a:rPr lang="es-MX" dirty="0" smtClean="0"/>
              <a:t>rectoría del desarrollo nacional para garantizar que éste sea </a:t>
            </a:r>
          </a:p>
          <a:p>
            <a:pPr>
              <a:buNone/>
            </a:pPr>
            <a:r>
              <a:rPr lang="es-MX" dirty="0" smtClean="0"/>
              <a:t>Integral y sustentable, fortalezca la soberanía nacional y </a:t>
            </a:r>
          </a:p>
          <a:p>
            <a:pPr>
              <a:buNone/>
            </a:pPr>
            <a:r>
              <a:rPr lang="es-MX" dirty="0" smtClean="0"/>
              <a:t>Su democracia, así como para que mediante el fomento </a:t>
            </a:r>
          </a:p>
          <a:p>
            <a:pPr>
              <a:buNone/>
            </a:pPr>
            <a:r>
              <a:rPr lang="es-MX" dirty="0" smtClean="0"/>
              <a:t>del crecimiento económico y el empleo, mejore la equidad </a:t>
            </a:r>
          </a:p>
          <a:p>
            <a:pPr>
              <a:buNone/>
            </a:pPr>
            <a:r>
              <a:rPr lang="es-MX" dirty="0" smtClean="0"/>
              <a:t>social y el bienestar de las familias mexicanas.</a:t>
            </a:r>
          </a:p>
          <a:p>
            <a:pPr>
              <a:buNone/>
            </a:pPr>
            <a:r>
              <a:rPr lang="es-MX" dirty="0" smtClean="0"/>
              <a:t>La legislación federal define al Plan de la siguiente manera:</a:t>
            </a:r>
          </a:p>
          <a:p>
            <a:pPr>
              <a:buNone/>
            </a:pPr>
            <a:endParaRPr lang="es-MX" dirty="0"/>
          </a:p>
        </p:txBody>
      </p:sp>
      <p:pic>
        <p:nvPicPr>
          <p:cNvPr id="31746" name="Picture 2" descr="http://ecuanimetepoxtecatl.files.wordpress.com/2013/02/portada1.jpg"/>
          <p:cNvPicPr>
            <a:picLocks noChangeAspect="1" noChangeArrowheads="1"/>
          </p:cNvPicPr>
          <p:nvPr/>
        </p:nvPicPr>
        <p:blipFill>
          <a:blip r:embed="rId2" cstate="print"/>
          <a:srcRect/>
          <a:stretch>
            <a:fillRect/>
          </a:stretch>
        </p:blipFill>
        <p:spPr bwMode="auto">
          <a:xfrm>
            <a:off x="2195736" y="332656"/>
            <a:ext cx="4762500" cy="2232248"/>
          </a:xfrm>
          <a:prstGeom prst="rect">
            <a:avLst/>
          </a:prstGeom>
          <a:noFill/>
        </p:spPr>
      </p:pic>
    </p:spTree>
    <p:extLst>
      <p:ext uri="{BB962C8B-B14F-4D97-AF65-F5344CB8AC3E}">
        <p14:creationId xmlns:p14="http://schemas.microsoft.com/office/powerpoint/2010/main" val="403503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476672"/>
            <a:ext cx="7488831" cy="5760640"/>
          </a:xfrm>
        </p:spPr>
        <p:style>
          <a:lnRef idx="3">
            <a:schemeClr val="lt1"/>
          </a:lnRef>
          <a:fillRef idx="1">
            <a:schemeClr val="accent1"/>
          </a:fillRef>
          <a:effectRef idx="1">
            <a:schemeClr val="accent1"/>
          </a:effectRef>
          <a:fontRef idx="minor">
            <a:schemeClr val="lt1"/>
          </a:fontRef>
        </p:style>
        <p:txBody>
          <a:bodyPr>
            <a:normAutofit fontScale="85000" lnSpcReduction="10000"/>
          </a:bodyPr>
          <a:lstStyle/>
          <a:p>
            <a:pPr algn="just">
              <a:buNone/>
            </a:pPr>
            <a:r>
              <a:rPr lang="es-MX" dirty="0" smtClean="0"/>
              <a:t>«</a:t>
            </a:r>
            <a:r>
              <a:rPr lang="es-MX" i="1" dirty="0" smtClean="0"/>
              <a:t>El Plan Nacional de Desarrollo precisará los objetivos </a:t>
            </a:r>
          </a:p>
          <a:p>
            <a:pPr algn="just">
              <a:buNone/>
            </a:pPr>
            <a:r>
              <a:rPr lang="es-MX" i="1" dirty="0" smtClean="0"/>
              <a:t>nacionales, estrategia y prioridades del desarrollo integral y </a:t>
            </a:r>
          </a:p>
          <a:p>
            <a:pPr algn="just">
              <a:buNone/>
            </a:pPr>
            <a:r>
              <a:rPr lang="es-MX" i="1" dirty="0" smtClean="0"/>
              <a:t>sustentable del país, contendrá previsiones sobre los </a:t>
            </a:r>
          </a:p>
          <a:p>
            <a:pPr algn="just">
              <a:buNone/>
            </a:pPr>
            <a:r>
              <a:rPr lang="es-MX" i="1" dirty="0" smtClean="0"/>
              <a:t>recursos que serán asignados a tales fines; determinará los </a:t>
            </a:r>
          </a:p>
          <a:p>
            <a:pPr algn="just">
              <a:buNone/>
            </a:pPr>
            <a:r>
              <a:rPr lang="es-MX" i="1" dirty="0" smtClean="0"/>
              <a:t>Instrumentos y responsables de su ejecución, establecerá </a:t>
            </a:r>
          </a:p>
          <a:p>
            <a:pPr algn="just">
              <a:buNone/>
            </a:pPr>
            <a:r>
              <a:rPr lang="es-MX" i="1" dirty="0" smtClean="0"/>
              <a:t>los lineamientos de política de carácter global, sectorial y </a:t>
            </a:r>
          </a:p>
          <a:p>
            <a:pPr algn="just">
              <a:buNone/>
            </a:pPr>
            <a:r>
              <a:rPr lang="es-MX" i="1" dirty="0" smtClean="0"/>
              <a:t>regional; sus previsiones se referirán al conjunto de la </a:t>
            </a:r>
          </a:p>
          <a:p>
            <a:pPr algn="just">
              <a:buNone/>
            </a:pPr>
            <a:r>
              <a:rPr lang="es-MX" i="1" dirty="0" smtClean="0"/>
              <a:t>actividad económica, social y cultural, tomando siempre en </a:t>
            </a:r>
          </a:p>
          <a:p>
            <a:pPr algn="just">
              <a:buNone/>
            </a:pPr>
            <a:r>
              <a:rPr lang="es-MX" i="1" dirty="0" smtClean="0"/>
              <a:t>cuenta las variables ambientales que se relacionen a éstas </a:t>
            </a:r>
          </a:p>
          <a:p>
            <a:pPr algn="just">
              <a:buNone/>
            </a:pPr>
            <a:r>
              <a:rPr lang="es-MX" i="1" dirty="0" smtClean="0"/>
              <a:t>y regirá el contenido de los programas que se generen en </a:t>
            </a:r>
          </a:p>
          <a:p>
            <a:pPr algn="just">
              <a:buNone/>
            </a:pPr>
            <a:r>
              <a:rPr lang="es-MX" i="1" dirty="0" smtClean="0"/>
              <a:t>el sistema nacional de planeación democrática.</a:t>
            </a:r>
            <a:r>
              <a:rPr lang="es-MX" dirty="0" smtClean="0"/>
              <a:t>»</a:t>
            </a:r>
            <a:br>
              <a:rPr lang="es-MX" dirty="0" smtClean="0"/>
            </a:br>
            <a:endParaRPr lang="es-MX" dirty="0" smtClean="0"/>
          </a:p>
          <a:p>
            <a:pPr>
              <a:buNone/>
            </a:pPr>
            <a:r>
              <a:rPr lang="es-MX" dirty="0" smtClean="0"/>
              <a:t>Artículo 21 de la Ley de Planeación.</a:t>
            </a:r>
          </a:p>
          <a:p>
            <a:endParaRPr lang="es-MX" dirty="0"/>
          </a:p>
        </p:txBody>
      </p:sp>
    </p:spTree>
    <p:extLst>
      <p:ext uri="{BB962C8B-B14F-4D97-AF65-F5344CB8AC3E}">
        <p14:creationId xmlns:p14="http://schemas.microsoft.com/office/powerpoint/2010/main" val="2313209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squina doblada"/>
          <p:cNvSpPr/>
          <p:nvPr/>
        </p:nvSpPr>
        <p:spPr>
          <a:xfrm>
            <a:off x="971600" y="1988840"/>
            <a:ext cx="7632848" cy="3888432"/>
          </a:xfrm>
          <a:prstGeom prst="foldedCorner">
            <a:avLst/>
          </a:prstGeom>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es-MX" b="1" dirty="0" smtClean="0"/>
              <a:t>Sistema Nacional de Planeación Democrática</a:t>
            </a:r>
            <a:endParaRPr lang="es-MX" dirty="0"/>
          </a:p>
        </p:txBody>
      </p:sp>
      <p:sp>
        <p:nvSpPr>
          <p:cNvPr id="3" name="2 Marcador de contenido"/>
          <p:cNvSpPr>
            <a:spLocks noGrp="1"/>
          </p:cNvSpPr>
          <p:nvPr>
            <p:ph idx="1"/>
          </p:nvPr>
        </p:nvSpPr>
        <p:spPr/>
        <p:txBody>
          <a:bodyPr/>
          <a:lstStyle/>
          <a:p>
            <a:pPr algn="just">
              <a:buNone/>
            </a:pPr>
            <a:r>
              <a:rPr lang="es-MX" dirty="0" smtClean="0">
                <a:solidFill>
                  <a:schemeClr val="bg1"/>
                </a:solidFill>
              </a:rPr>
              <a:t>	El Sistema Nacional de Planeación Democrática es conformado por las unidades de planeación de las diferentes dependencias y entidades de la Administración Pública Federal, es coordinado por la Secretaría de Hacienda y Crédito Público, en quien recae la responsabilidad directa de la elaboración del Plan tomando en cuenta las propuestas del Sistema, de los gobiernos de las entidades federativas, los grupos sociales, los pueblos y comunidades indígenas, todo con perspectiva de género.</a:t>
            </a:r>
            <a:endParaRPr lang="es-MX" dirty="0">
              <a:solidFill>
                <a:schemeClr val="bg1"/>
              </a:solidFill>
            </a:endParaRPr>
          </a:p>
        </p:txBody>
      </p:sp>
    </p:spTree>
    <p:extLst>
      <p:ext uri="{BB962C8B-B14F-4D97-AF65-F5344CB8AC3E}">
        <p14:creationId xmlns:p14="http://schemas.microsoft.com/office/powerpoint/2010/main" val="2295559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bo"/>
          <p:cNvSpPr/>
          <p:nvPr/>
        </p:nvSpPr>
        <p:spPr>
          <a:xfrm>
            <a:off x="683568" y="1700808"/>
            <a:ext cx="7704856" cy="4608512"/>
          </a:xfrm>
          <a:prstGeom prst="cub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s-MX" b="1" dirty="0" smtClean="0"/>
              <a:t>Participación social</a:t>
            </a:r>
            <a:endParaRPr lang="es-MX" dirty="0"/>
          </a:p>
        </p:txBody>
      </p:sp>
      <p:sp>
        <p:nvSpPr>
          <p:cNvPr id="3" name="2 Marcador de contenido"/>
          <p:cNvSpPr>
            <a:spLocks noGrp="1"/>
          </p:cNvSpPr>
          <p:nvPr>
            <p:ph idx="1"/>
          </p:nvPr>
        </p:nvSpPr>
        <p:spPr>
          <a:xfrm>
            <a:off x="755576" y="2708920"/>
            <a:ext cx="6336704" cy="3691397"/>
          </a:xfrm>
        </p:spPr>
        <p:txBody>
          <a:bodyPr>
            <a:normAutofit fontScale="85000" lnSpcReduction="20000"/>
          </a:bodyPr>
          <a:lstStyle/>
          <a:p>
            <a:pPr algn="just"/>
            <a:r>
              <a:rPr lang="es-MX" dirty="0" smtClean="0"/>
              <a:t>En la elaboración del Plan debe considerarse a la población para que se expresen sus ideas, propuestas y preocupaciones. De igual modo, la Ley de Planeación considera la organización de foros de consulta popular en la que deben participar las organizaciones de obreros, campesinos, pueblos y grupos populares; las instituciones académicas, profesionales y de investigación; los organismos empresariales y otras agrupaciones sociales; los diputados y senadores; y las comunidades indígenas.</a:t>
            </a:r>
            <a:endParaRPr lang="es-MX" dirty="0"/>
          </a:p>
        </p:txBody>
      </p:sp>
    </p:spTree>
    <p:extLst>
      <p:ext uri="{BB962C8B-B14F-4D97-AF65-F5344CB8AC3E}">
        <p14:creationId xmlns:p14="http://schemas.microsoft.com/office/powerpoint/2010/main" val="3975110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125113" cy="924475"/>
          </a:xfrm>
        </p:spPr>
        <p:txBody>
          <a:bodyPr/>
          <a:lstStyle/>
          <a:p>
            <a:r>
              <a:rPr lang="es-MX" b="1" dirty="0" smtClean="0"/>
              <a:t>Antecedentes</a:t>
            </a:r>
            <a:endParaRPr lang="es-MX" dirty="0"/>
          </a:p>
        </p:txBody>
      </p:sp>
      <p:sp>
        <p:nvSpPr>
          <p:cNvPr id="3" name="2 Marcador de contenido"/>
          <p:cNvSpPr>
            <a:spLocks noGrp="1"/>
          </p:cNvSpPr>
          <p:nvPr>
            <p:ph idx="1"/>
          </p:nvPr>
        </p:nvSpPr>
        <p:spPr>
          <a:xfrm>
            <a:off x="1009443" y="1268760"/>
            <a:ext cx="7125112" cy="518457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buNone/>
            </a:pPr>
            <a:r>
              <a:rPr lang="es-MX" dirty="0" smtClean="0"/>
              <a:t>Los esfuerzos hechos en México para establecer un mecanismo de planeación, siempre aislados y nunca cabalmente ejecutados, que contemplan el que hacer público datan desde la década de los veinte.</a:t>
            </a:r>
          </a:p>
          <a:p>
            <a:pPr>
              <a:buNone/>
            </a:pPr>
            <a:r>
              <a:rPr lang="es-MX" dirty="0" smtClean="0"/>
              <a:t>En ese sentido, el primer antecedente que en materia de planeación se elabora en el país es la Ley de Consejo Nacional Económico de 1928. Dicha ley creaba un ente publico que tendría por objeto estudiar los asuntos económicos y sociales de la Nación. Este cuerpo seria permanente, autónomo y de consulta necesaria para la administración pública y para la iniciativa privada.</a:t>
            </a:r>
          </a:p>
          <a:p>
            <a:pPr>
              <a:buNone/>
            </a:pPr>
            <a:r>
              <a:rPr lang="es-MX" dirty="0" smtClean="0"/>
              <a:t>Posteriormente se expidió la Ley Sobre Planeación General de la República en 1930, con los objetivos de coordinar y encauzar las actividades de las distintas dependencias gubernamentales a fin de lograr un desarrollo "ordenado y armónico".</a:t>
            </a:r>
          </a:p>
          <a:p>
            <a:pPr>
              <a:buNone/>
            </a:pPr>
            <a:r>
              <a:rPr lang="es-MX" b="1" dirty="0" smtClean="0"/>
              <a:t>1934 - 1946</a:t>
            </a:r>
          </a:p>
          <a:p>
            <a:pPr>
              <a:buNone/>
            </a:pPr>
            <a:r>
              <a:rPr lang="es-MX" b="1" dirty="0" smtClean="0"/>
              <a:t>1947 - 1964</a:t>
            </a:r>
          </a:p>
          <a:p>
            <a:pPr>
              <a:buNone/>
            </a:pPr>
            <a:r>
              <a:rPr lang="es-MX" b="1" dirty="0" smtClean="0"/>
              <a:t>1965 - 1982</a:t>
            </a:r>
          </a:p>
          <a:p>
            <a:pPr>
              <a:buNone/>
            </a:pPr>
            <a:r>
              <a:rPr lang="es-MX" b="1" dirty="0" smtClean="0"/>
              <a:t>1983 - 1988</a:t>
            </a:r>
          </a:p>
          <a:p>
            <a:pPr>
              <a:buNone/>
            </a:pPr>
            <a:r>
              <a:rPr lang="es-MX" i="1" dirty="0" smtClean="0"/>
              <a:t>Artículo principal: </a:t>
            </a:r>
            <a:r>
              <a:rPr lang="es-MX" dirty="0" smtClean="0"/>
              <a:t>Plan Nacional de Desarrollo 1983 - 1988</a:t>
            </a:r>
            <a:endParaRPr lang="es-MX" i="1" dirty="0" smtClean="0"/>
          </a:p>
          <a:p>
            <a:pPr>
              <a:buNone/>
            </a:pPr>
            <a:endParaRPr lang="es-MX" dirty="0"/>
          </a:p>
        </p:txBody>
      </p:sp>
    </p:spTree>
    <p:extLst>
      <p:ext uri="{BB962C8B-B14F-4D97-AF65-F5344CB8AC3E}">
        <p14:creationId xmlns:p14="http://schemas.microsoft.com/office/powerpoint/2010/main" val="30590313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836712"/>
            <a:ext cx="7125112" cy="5472607"/>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s-MX" dirty="0" smtClean="0">
                <a:solidFill>
                  <a:schemeClr val="tx1">
                    <a:lumMod val="75000"/>
                    <a:lumOff val="25000"/>
                  </a:schemeClr>
                </a:solidFill>
              </a:rPr>
              <a:t>El 30 de mayo de 1983, el Presidente Miguel de la Madrid presentó, en Palacio Nacional, el Plan Nacional de Desarrollo 1983 - 1988, siendo publicado al día siguiente en el Diario Oficial de la Federación. El documento fue resultado de la conjunción de la Plataforma Electoral 1982 del Partido Revolucionario Institucional, convertida después en el Plan Básico de Gobierno 1982 - 1988 y los más de 10 mil documentos y ponencias recogidas en los Foros Nacionales de Consulta Popular realizados dentro del Sistema Nacional de Planeación Democrática, cuyos temas fueron: </a:t>
            </a:r>
            <a:r>
              <a:rPr lang="es-MX" dirty="0" smtClean="0">
                <a:solidFill>
                  <a:schemeClr val="bg1"/>
                </a:solidFill>
              </a:rPr>
              <a:t>y Comunicación Social.</a:t>
            </a:r>
            <a:endParaRPr lang="es-MX" dirty="0">
              <a:solidFill>
                <a:schemeClr val="bg1"/>
              </a:solidFill>
            </a:endParaRPr>
          </a:p>
        </p:txBody>
      </p:sp>
    </p:spTree>
    <p:extLst>
      <p:ext uri="{BB962C8B-B14F-4D97-AF65-F5344CB8AC3E}">
        <p14:creationId xmlns:p14="http://schemas.microsoft.com/office/powerpoint/2010/main" val="2029620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1196753"/>
            <a:ext cx="7125112" cy="4662046"/>
          </a:xfrm>
        </p:spPr>
        <p:style>
          <a:lnRef idx="2">
            <a:schemeClr val="accent2"/>
          </a:lnRef>
          <a:fillRef idx="1">
            <a:schemeClr val="lt1"/>
          </a:fillRef>
          <a:effectRef idx="0">
            <a:schemeClr val="accent2"/>
          </a:effectRef>
          <a:fontRef idx="minor">
            <a:schemeClr val="dk1"/>
          </a:fontRef>
        </p:style>
        <p:txBody>
          <a:bodyPr/>
          <a:lstStyle/>
          <a:p>
            <a:r>
              <a:rPr lang="es-MX" dirty="0" smtClean="0"/>
              <a:t>Desarrollo Rural Integral; Desarrollo Industrial y Comercio Exterior; Sistema Integral de Transporte; Modernización Comercial y Abasto Popular; Desarrollo Tecnológico; Productividad y Capacitación; Desarrollo Urbano; Ecología; Energéticos; Turismo; Pesca; Salud; Educación; Deporte y Recreación; Agua; Justicia; Empresa Pública; Reforma Agraria Integral; Ciudad de México</a:t>
            </a:r>
            <a:endParaRPr lang="es-MX" dirty="0"/>
          </a:p>
        </p:txBody>
      </p:sp>
    </p:spTree>
    <p:extLst>
      <p:ext uri="{BB962C8B-B14F-4D97-AF65-F5344CB8AC3E}">
        <p14:creationId xmlns:p14="http://schemas.microsoft.com/office/powerpoint/2010/main" val="107964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texto"/>
          <p:cNvSpPr>
            <a:spLocks noGrp="1"/>
          </p:cNvSpPr>
          <p:nvPr>
            <p:ph type="body" idx="1"/>
          </p:nvPr>
        </p:nvSpPr>
        <p:spPr>
          <a:xfrm>
            <a:off x="357158" y="714356"/>
            <a:ext cx="4040188" cy="659352"/>
          </a:xfrm>
        </p:spPr>
        <p:txBody>
          <a:bodyPr/>
          <a:lstStyle/>
          <a:p>
            <a:pPr algn="ctr"/>
            <a:r>
              <a:rPr lang="es-MX" dirty="0" smtClean="0"/>
              <a:t>Misión</a:t>
            </a:r>
            <a:endParaRPr lang="es-MX" dirty="0"/>
          </a:p>
        </p:txBody>
      </p:sp>
      <p:sp>
        <p:nvSpPr>
          <p:cNvPr id="4" name="3 Marcador de texto"/>
          <p:cNvSpPr>
            <a:spLocks noGrp="1"/>
          </p:cNvSpPr>
          <p:nvPr>
            <p:ph type="body" sz="half" idx="3"/>
          </p:nvPr>
        </p:nvSpPr>
        <p:spPr>
          <a:xfrm>
            <a:off x="4644008" y="692696"/>
            <a:ext cx="3346704" cy="639762"/>
          </a:xfrm>
        </p:spPr>
        <p:txBody>
          <a:bodyPr/>
          <a:lstStyle/>
          <a:p>
            <a:r>
              <a:rPr lang="es-MX" dirty="0" smtClean="0"/>
              <a:t>Visión</a:t>
            </a:r>
            <a:endParaRPr lang="es-MX" dirty="0"/>
          </a:p>
        </p:txBody>
      </p:sp>
      <p:sp>
        <p:nvSpPr>
          <p:cNvPr id="3" name="2 Marcador de contenido"/>
          <p:cNvSpPr>
            <a:spLocks noGrp="1"/>
          </p:cNvSpPr>
          <p:nvPr>
            <p:ph sz="quarter" idx="2"/>
          </p:nvPr>
        </p:nvSpPr>
        <p:spPr>
          <a:xfrm>
            <a:off x="323528" y="1340768"/>
            <a:ext cx="3888432" cy="3600400"/>
          </a:xfrm>
        </p:spPr>
        <p:txBody>
          <a:bodyPr>
            <a:normAutofit lnSpcReduction="10000"/>
          </a:bodyPr>
          <a:lstStyle/>
          <a:p>
            <a:r>
              <a:rPr lang="es-MX" dirty="0"/>
              <a:t>Normar y administrar las actividades educativas, deportivas, culturales </a:t>
            </a:r>
            <a:r>
              <a:rPr lang="es-MX" dirty="0" smtClean="0"/>
              <a:t>y científico-tecnológicas </a:t>
            </a:r>
            <a:r>
              <a:rPr lang="es-MX" dirty="0"/>
              <a:t>en el estado, procurando que sean de </a:t>
            </a:r>
            <a:r>
              <a:rPr lang="es-MX" dirty="0" smtClean="0"/>
              <a:t>calidad, con </a:t>
            </a:r>
            <a:r>
              <a:rPr lang="es-MX" dirty="0"/>
              <a:t>equidad, pertinencia social y competitividad para alcanzar un </a:t>
            </a:r>
            <a:r>
              <a:rPr lang="es-MX" dirty="0" smtClean="0"/>
              <a:t>mayor desarrollo </a:t>
            </a:r>
            <a:r>
              <a:rPr lang="es-MX" dirty="0"/>
              <a:t>humano sustentable.</a:t>
            </a:r>
          </a:p>
        </p:txBody>
      </p:sp>
      <p:sp>
        <p:nvSpPr>
          <p:cNvPr id="5" name="4 Marcador de contenido"/>
          <p:cNvSpPr>
            <a:spLocks noGrp="1"/>
          </p:cNvSpPr>
          <p:nvPr>
            <p:ph sz="quarter" idx="4"/>
          </p:nvPr>
        </p:nvSpPr>
        <p:spPr>
          <a:xfrm>
            <a:off x="4644008" y="1399032"/>
            <a:ext cx="3816424" cy="4046192"/>
          </a:xfrm>
        </p:spPr>
        <p:txBody>
          <a:bodyPr>
            <a:normAutofit/>
          </a:bodyPr>
          <a:lstStyle/>
          <a:p>
            <a:r>
              <a:rPr lang="es-MX" dirty="0"/>
              <a:t>La formación integral de los zacatecanos está consolidada por </a:t>
            </a:r>
            <a:r>
              <a:rPr lang="es-MX" dirty="0" smtClean="0"/>
              <a:t>el fortalecimiento </a:t>
            </a:r>
            <a:r>
              <a:rPr lang="es-MX" dirty="0"/>
              <a:t>del Sistema Educativo Estatal mediante una sociedad </a:t>
            </a:r>
            <a:r>
              <a:rPr lang="es-MX" dirty="0" smtClean="0"/>
              <a:t>del conocimiento </a:t>
            </a:r>
            <a:r>
              <a:rPr lang="es-MX" dirty="0"/>
              <a:t>y nuestra entidad posee un estatus por encima </a:t>
            </a:r>
            <a:r>
              <a:rPr lang="es-MX" dirty="0" smtClean="0"/>
              <a:t>del promedio </a:t>
            </a:r>
            <a:r>
              <a:rPr lang="es-MX" dirty="0"/>
              <a:t>nacional.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7" y="4869160"/>
            <a:ext cx="1609725" cy="198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62174"/>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762174"/>
            <a:ext cx="1856807" cy="1898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4653136"/>
            <a:ext cx="2162175"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085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09443" y="620689"/>
            <a:ext cx="7125112" cy="5238110"/>
          </a:xfrm>
        </p:spPr>
        <p:style>
          <a:lnRef idx="2">
            <a:schemeClr val="accent5"/>
          </a:lnRef>
          <a:fillRef idx="1">
            <a:schemeClr val="lt1"/>
          </a:fillRef>
          <a:effectRef idx="0">
            <a:schemeClr val="accent5"/>
          </a:effectRef>
          <a:fontRef idx="minor">
            <a:schemeClr val="dk1"/>
          </a:fontRef>
        </p:style>
        <p:txBody>
          <a:bodyPr/>
          <a:lstStyle/>
          <a:p>
            <a:pPr>
              <a:buNone/>
            </a:pPr>
            <a:r>
              <a:rPr lang="es-MX" b="1" dirty="0" smtClean="0"/>
              <a:t>1989 - 199</a:t>
            </a:r>
          </a:p>
          <a:p>
            <a:r>
              <a:rPr lang="es-MX" i="1" dirty="0" smtClean="0"/>
              <a:t>Artículo principal: </a:t>
            </a:r>
            <a:r>
              <a:rPr lang="es-MX" dirty="0" smtClean="0"/>
              <a:t>Plan Nacional de Desarrollo 1989 – 1994</a:t>
            </a:r>
          </a:p>
          <a:p>
            <a:pPr>
              <a:buNone/>
            </a:pPr>
            <a:endParaRPr lang="es-MX" i="1" dirty="0" smtClean="0"/>
          </a:p>
          <a:p>
            <a:r>
              <a:rPr lang="es-MX" dirty="0" smtClean="0"/>
              <a:t>El 30 de mayo de 1989, el Presidente Carlos Salinas presentó, en la Residencia Oficial de Los Pinos, el Plan Nacional de Desarrollo 1989 - 1994, siendo publicado al día siguiente en el Diario Oficial de la Federación. La participación ciudadana se dio a través de Foros de Consulta Popular definidos por el Consejo Nacional de Concertación Económica.</a:t>
            </a:r>
          </a:p>
          <a:p>
            <a:endParaRPr lang="es-MX" dirty="0"/>
          </a:p>
        </p:txBody>
      </p:sp>
    </p:spTree>
    <p:extLst>
      <p:ext uri="{BB962C8B-B14F-4D97-AF65-F5344CB8AC3E}">
        <p14:creationId xmlns:p14="http://schemas.microsoft.com/office/powerpoint/2010/main" val="1260159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1995 - 2000</a:t>
            </a:r>
            <a:endParaRPr lang="es-MX" dirty="0"/>
          </a:p>
        </p:txBody>
      </p:sp>
      <p:sp>
        <p:nvSpPr>
          <p:cNvPr id="3" name="2 Marcador de contenido"/>
          <p:cNvSpPr>
            <a:spLocks noGrp="1"/>
          </p:cNvSpPr>
          <p:nvPr>
            <p:ph idx="1"/>
          </p:nvPr>
        </p:nvSpPr>
        <p:spPr>
          <a:xfrm>
            <a:off x="1009443" y="1807361"/>
            <a:ext cx="7125112" cy="4501959"/>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r>
              <a:rPr lang="es-MX" i="1" dirty="0" smtClean="0"/>
              <a:t>Artículo principal: </a:t>
            </a:r>
            <a:r>
              <a:rPr lang="es-MX" dirty="0" smtClean="0"/>
              <a:t>Plan Nacional de Desarrollo 1995 - 2000</a:t>
            </a:r>
            <a:endParaRPr lang="es-MX" i="1" dirty="0" smtClean="0"/>
          </a:p>
          <a:p>
            <a:r>
              <a:rPr lang="es-MX" dirty="0" smtClean="0"/>
              <a:t>El 30 de mayo de 1995, el Presidente Ernesto Zedillo presentó, en la Residencia Oficial de Los Pinos, el Plan Nacional de Desarrollo 1995 - 2000, siendo publicado al día siguiente en el Diario Oficial de la Federación. La participación ciudadana se dio a través de un Foro General de Participación organizado por el Grupo Integrador del Plan Nacional de Desarrollo 1995-2000, responsable también de analizar e incorporar las opiniones y propuestas de la administración pública federal, los gobiernos de los estados y los grupos sociales interesados</a:t>
            </a:r>
          </a:p>
          <a:p>
            <a:endParaRPr lang="es-MX" dirty="0"/>
          </a:p>
        </p:txBody>
      </p:sp>
    </p:spTree>
    <p:extLst>
      <p:ext uri="{BB962C8B-B14F-4D97-AF65-F5344CB8AC3E}">
        <p14:creationId xmlns:p14="http://schemas.microsoft.com/office/powerpoint/2010/main" val="38999959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9592" y="1412776"/>
            <a:ext cx="7416824" cy="4608512"/>
          </a:xfrm>
          <a:prstGeom prst="rect">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p:txBody>
          <a:bodyPr/>
          <a:lstStyle/>
          <a:p>
            <a:r>
              <a:rPr lang="es-MX" b="1" dirty="0" smtClean="0"/>
              <a:t>2001 - 2006</a:t>
            </a:r>
            <a:endParaRPr lang="es-MX" dirty="0"/>
          </a:p>
        </p:txBody>
      </p:sp>
      <p:sp>
        <p:nvSpPr>
          <p:cNvPr id="3" name="2 Marcador de contenido"/>
          <p:cNvSpPr>
            <a:spLocks noGrp="1"/>
          </p:cNvSpPr>
          <p:nvPr>
            <p:ph idx="1"/>
          </p:nvPr>
        </p:nvSpPr>
        <p:spPr>
          <a:xfrm>
            <a:off x="1009443" y="1628800"/>
            <a:ext cx="7125112" cy="4680519"/>
          </a:xfrm>
        </p:spPr>
        <p:txBody>
          <a:bodyPr>
            <a:normAutofit fontScale="85000" lnSpcReduction="20000"/>
          </a:bodyPr>
          <a:lstStyle/>
          <a:p>
            <a:r>
              <a:rPr lang="es-MX" i="1" dirty="0" smtClean="0">
                <a:solidFill>
                  <a:schemeClr val="bg1"/>
                </a:solidFill>
              </a:rPr>
              <a:t>Artículo principal: </a:t>
            </a:r>
            <a:r>
              <a:rPr lang="es-MX" dirty="0" smtClean="0">
                <a:solidFill>
                  <a:schemeClr val="bg1"/>
                </a:solidFill>
              </a:rPr>
              <a:t>Plan Nacional de Desarrollo 2001 - 2006</a:t>
            </a:r>
            <a:endParaRPr lang="es-MX" i="1" dirty="0" smtClean="0">
              <a:solidFill>
                <a:schemeClr val="bg1"/>
              </a:solidFill>
            </a:endParaRPr>
          </a:p>
          <a:p>
            <a:r>
              <a:rPr lang="es-MX" dirty="0" smtClean="0">
                <a:solidFill>
                  <a:schemeClr val="bg1"/>
                </a:solidFill>
              </a:rPr>
              <a:t>El 29 de mayo de 2001, el Presidente Vicente Fox presentó, en la Residencia Oficial de Los Pinos, el Plan Nacional de Desarrollo 2001 - 2006, siendo publicado al día siguiente en el Diario Oficial de la Federación. La participación ciudadana se dio a través de reuniones de foros con ponencia, reuniones temáticas, sesiones de planeación y encuestas </a:t>
            </a:r>
            <a:r>
              <a:rPr lang="es-MX" dirty="0" err="1" smtClean="0">
                <a:solidFill>
                  <a:schemeClr val="bg1"/>
                </a:solidFill>
              </a:rPr>
              <a:t>porcorreo</a:t>
            </a:r>
            <a:r>
              <a:rPr lang="es-MX" dirty="0" smtClean="0">
                <a:solidFill>
                  <a:schemeClr val="bg1"/>
                </a:solidFill>
              </a:rPr>
              <a:t> postal y vía Internet. Por correo postal se recibieron 153 367 propuestas y por Internet 43 230. Se realizaron 549 foros en los que se presentaron 13 552 ponencias, 517 reuniones temáticas y 75 sesiones de planeación. En total, la participación ciudadana sumó a 174 865 personas que presentaron un total de 379 525 propuestas.</a:t>
            </a:r>
          </a:p>
          <a:p>
            <a:endParaRPr lang="es-MX" dirty="0"/>
          </a:p>
        </p:txBody>
      </p:sp>
    </p:spTree>
    <p:extLst>
      <p:ext uri="{BB962C8B-B14F-4D97-AF65-F5344CB8AC3E}">
        <p14:creationId xmlns:p14="http://schemas.microsoft.com/office/powerpoint/2010/main" val="503710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2007 - 2012</a:t>
            </a:r>
            <a:endParaRPr lang="es-MX" dirty="0"/>
          </a:p>
        </p:txBody>
      </p:sp>
      <p:sp>
        <p:nvSpPr>
          <p:cNvPr id="3" name="2 Marcador de contenido"/>
          <p:cNvSpPr>
            <a:spLocks noGrp="1"/>
          </p:cNvSpPr>
          <p:nvPr>
            <p:ph idx="1"/>
          </p:nvPr>
        </p:nvSpPr>
        <p:spPr>
          <a:solidFill>
            <a:schemeClr val="accent1">
              <a:lumMod val="20000"/>
              <a:lumOff val="80000"/>
            </a:schemeClr>
          </a:solidFill>
        </p:spPr>
        <p:txBody>
          <a:bodyPr>
            <a:normAutofit fontScale="92500" lnSpcReduction="20000"/>
          </a:bodyPr>
          <a:lstStyle/>
          <a:p>
            <a:r>
              <a:rPr lang="es-MX" i="1" dirty="0" smtClean="0"/>
              <a:t>Artículo principal: </a:t>
            </a:r>
            <a:r>
              <a:rPr lang="es-MX" dirty="0" smtClean="0"/>
              <a:t>Plan Nacional de Desarrollo 2007 - 2012</a:t>
            </a:r>
            <a:endParaRPr lang="es-MX" i="1" dirty="0" smtClean="0"/>
          </a:p>
          <a:p>
            <a:r>
              <a:rPr lang="es-MX" dirty="0" smtClean="0"/>
              <a:t>El 30 de mayo de 2007, el Presidente Felipe Calderón presentó, en la Residencia Oficial de Los Pinos, el Plan Nacional de Desarrollo 2007 - 2012, siendo publicado al día siguiente en el Diario Oficial de la Federación. Los mecanismos a través de los cuales se llevó a cabo esta consulta fueron: mesas de diálogo con integrantes del Congreso de la Unión y partidos políticos, foros de consulta popular, reuniones de trabajo con especialistas y consulta ciudadana a través del teléfono, el Servicio Postal Mexicano, el Internet y la recepción de documentos físicos en la Oficina de la Presidencia de la República.</a:t>
            </a:r>
          </a:p>
          <a:p>
            <a:pPr>
              <a:buNone/>
            </a:pPr>
            <a:endParaRPr lang="es-MX" dirty="0"/>
          </a:p>
        </p:txBody>
      </p:sp>
    </p:spTree>
    <p:extLst>
      <p:ext uri="{BB962C8B-B14F-4D97-AF65-F5344CB8AC3E}">
        <p14:creationId xmlns:p14="http://schemas.microsoft.com/office/powerpoint/2010/main" val="29085008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s-MX" sz="2800" dirty="0" smtClean="0"/>
              <a:t>Plan Nacional de Desarrollo vigente 2013 - 2018</a:t>
            </a:r>
            <a:endParaRPr lang="es-MX" sz="2800" dirty="0"/>
          </a:p>
        </p:txBody>
      </p:sp>
      <p:sp>
        <p:nvSpPr>
          <p:cNvPr id="3" name="2 Marcador de contenido"/>
          <p:cNvSpPr>
            <a:spLocks noGrp="1"/>
          </p:cNvSpPr>
          <p:nvPr>
            <p:ph idx="1"/>
          </p:nvPr>
        </p:nvSpPr>
        <p:spPr>
          <a:solidFill>
            <a:schemeClr val="accent4">
              <a:lumMod val="20000"/>
              <a:lumOff val="80000"/>
            </a:schemeClr>
          </a:solidFill>
        </p:spPr>
        <p:txBody>
          <a:bodyPr/>
          <a:lstStyle/>
          <a:p>
            <a:r>
              <a:rPr lang="es-MX" i="1" dirty="0" smtClean="0"/>
              <a:t>Artículo principal: </a:t>
            </a:r>
            <a:r>
              <a:rPr lang="es-MX" dirty="0" smtClean="0"/>
              <a:t>Plan Nacional de Desarrollo 2013 - 2018</a:t>
            </a:r>
            <a:endParaRPr lang="es-MX" i="1" dirty="0" smtClean="0"/>
          </a:p>
          <a:p>
            <a:r>
              <a:rPr lang="es-MX" dirty="0" smtClean="0"/>
              <a:t>El 17 de mayo de 2013, el Presidente Enrique Peña Nieto presentó, en Palacio Nacional, el Plan Nacional de Desarrollo 2013 - 2018, siendo publicado tres días después en el Diario Oficial de la Federación. </a:t>
            </a:r>
          </a:p>
          <a:p>
            <a:endParaRPr lang="es-MX" dirty="0"/>
          </a:p>
        </p:txBody>
      </p:sp>
    </p:spTree>
    <p:extLst>
      <p:ext uri="{BB962C8B-B14F-4D97-AF65-F5344CB8AC3E}">
        <p14:creationId xmlns:p14="http://schemas.microsoft.com/office/powerpoint/2010/main" val="1026534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itch.edu.mx/wp-content/uploads/2014/01/Lineas-de-accion.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8857277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125113" cy="1169100"/>
          </a:xfrm>
        </p:spPr>
        <p:txBody>
          <a:bodyPr>
            <a:normAutofit fontScale="90000"/>
          </a:bodyPr>
          <a:lstStyle/>
          <a:p>
            <a:r>
              <a:rPr lang="es-MX" dirty="0" smtClean="0"/>
              <a:t>Plan Nacional de Desarrollo 2013-2018 </a:t>
            </a:r>
            <a:endParaRPr lang="es-MX" dirty="0"/>
          </a:p>
        </p:txBody>
      </p:sp>
      <p:sp>
        <p:nvSpPr>
          <p:cNvPr id="3" name="2 Marcador de contenido"/>
          <p:cNvSpPr>
            <a:spLocks noGrp="1"/>
          </p:cNvSpPr>
          <p:nvPr>
            <p:ph idx="1"/>
          </p:nvPr>
        </p:nvSpPr>
        <p:spPr>
          <a:xfrm rot="21223569">
            <a:off x="1259632" y="2276872"/>
            <a:ext cx="5976664" cy="396044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fontAlgn="base"/>
            <a:r>
              <a:rPr lang="es-MX" dirty="0" smtClean="0"/>
              <a:t>No </a:t>
            </a:r>
            <a:r>
              <a:rPr lang="es-MX" dirty="0"/>
              <a:t>es una estrategia para administrar la coyuntura o las circunstancias, sino para hacer cambios de fondo en materia de seguridad, productividad, educación y alimentación. </a:t>
            </a:r>
            <a:endParaRPr lang="es-MX" dirty="0" smtClean="0"/>
          </a:p>
          <a:p>
            <a:pPr fontAlgn="base"/>
            <a:r>
              <a:rPr lang="es-MX" dirty="0" smtClean="0"/>
              <a:t>Para </a:t>
            </a:r>
            <a:r>
              <a:rPr lang="es-MX" dirty="0"/>
              <a:t>medir si hay avances o no, tendrá indicadores específicos para cada objetivo, a saber: que México sea un país en paz, con mayor productividad, educación de calidad, seguridad social para todos y lleve a cabo una actuación responsable en el ámbito internacional.</a:t>
            </a:r>
          </a:p>
          <a:p>
            <a:endParaRPr lang="es-MX" dirty="0"/>
          </a:p>
        </p:txBody>
      </p:sp>
    </p:spTree>
    <p:extLst>
      <p:ext uri="{BB962C8B-B14F-4D97-AF65-F5344CB8AC3E}">
        <p14:creationId xmlns:p14="http://schemas.microsoft.com/office/powerpoint/2010/main" val="34345150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7544" y="260648"/>
            <a:ext cx="8229600" cy="1143000"/>
          </a:xfrm>
        </p:spPr>
        <p:style>
          <a:lnRef idx="2">
            <a:schemeClr val="dk1"/>
          </a:lnRef>
          <a:fillRef idx="1">
            <a:schemeClr val="lt1"/>
          </a:fillRef>
          <a:effectRef idx="0">
            <a:schemeClr val="dk1"/>
          </a:effectRef>
          <a:fontRef idx="minor">
            <a:schemeClr val="dk1"/>
          </a:fontRef>
        </p:style>
        <p:txBody>
          <a:bodyPr>
            <a:normAutofit/>
          </a:bodyPr>
          <a:lstStyle/>
          <a:p>
            <a:r>
              <a:rPr lang="es-MX" sz="4800" dirty="0" smtClean="0"/>
              <a:t>Primera meta</a:t>
            </a:r>
            <a:endParaRPr lang="es-MX" sz="4800" dirty="0"/>
          </a:p>
        </p:txBody>
      </p:sp>
      <p:sp>
        <p:nvSpPr>
          <p:cNvPr id="3" name="2 Marcador de contenido"/>
          <p:cNvSpPr>
            <a:spLocks noGrp="1"/>
          </p:cNvSpPr>
          <p:nvPr>
            <p:ph idx="1"/>
          </p:nvPr>
        </p:nvSpPr>
        <p:spPr>
          <a:xfrm>
            <a:off x="467544" y="1412776"/>
            <a:ext cx="8219256" cy="5184576"/>
          </a:xfrm>
        </p:spPr>
        <p:style>
          <a:lnRef idx="2">
            <a:schemeClr val="accent1"/>
          </a:lnRef>
          <a:fillRef idx="1">
            <a:schemeClr val="lt1"/>
          </a:fillRef>
          <a:effectRef idx="0">
            <a:schemeClr val="accent1"/>
          </a:effectRef>
          <a:fontRef idx="minor">
            <a:schemeClr val="dk1"/>
          </a:fontRef>
        </p:style>
        <p:txBody>
          <a:bodyPr>
            <a:normAutofit/>
          </a:bodyPr>
          <a:lstStyle/>
          <a:p>
            <a:r>
              <a:rPr lang="es-MX" sz="2400" dirty="0" smtClean="0"/>
              <a:t>El </a:t>
            </a:r>
            <a:r>
              <a:rPr lang="es-MX" sz="2400" dirty="0"/>
              <a:t>país enfrenta una situación difícil, pues hay violencia, hambre, baja calidad de enseñanza, insuficiente crecimiento económico y “aún poca presencia de nuestro país en el mundo</a:t>
            </a:r>
            <a:r>
              <a:rPr lang="es-MX" sz="2400" dirty="0" smtClean="0"/>
              <a:t>”. Para </a:t>
            </a:r>
            <a:r>
              <a:rPr lang="es-MX" sz="2400" dirty="0"/>
              <a:t>disminuir la violencia y construir un país en paz, se requiere “el diálogo y la construcción de acuerdos, como la vía para fortalecer las instituciones, promover la formación de ciudadanía y asegurar el respeto a los derechos humanos”.</a:t>
            </a:r>
          </a:p>
          <a:p>
            <a:endParaRPr lang="es-MX" dirty="0"/>
          </a:p>
        </p:txBody>
      </p:sp>
    </p:spTree>
    <p:extLst>
      <p:ext uri="{BB962C8B-B14F-4D97-AF65-F5344CB8AC3E}">
        <p14:creationId xmlns:p14="http://schemas.microsoft.com/office/powerpoint/2010/main" val="42066807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620688"/>
            <a:ext cx="8229600" cy="980728"/>
          </a:xfrm>
        </p:spPr>
        <p:style>
          <a:lnRef idx="2">
            <a:schemeClr val="dk1"/>
          </a:lnRef>
          <a:fillRef idx="1">
            <a:schemeClr val="lt1"/>
          </a:fillRef>
          <a:effectRef idx="0">
            <a:schemeClr val="dk1"/>
          </a:effectRef>
          <a:fontRef idx="minor">
            <a:schemeClr val="dk1"/>
          </a:fontRef>
        </p:style>
        <p:txBody>
          <a:bodyPr>
            <a:normAutofit/>
          </a:bodyPr>
          <a:lstStyle/>
          <a:p>
            <a:r>
              <a:rPr lang="es-MX" sz="4800" dirty="0" smtClean="0"/>
              <a:t>Segunda meta</a:t>
            </a:r>
            <a:endParaRPr lang="es-MX" sz="4800" dirty="0"/>
          </a:p>
        </p:txBody>
      </p:sp>
      <p:sp>
        <p:nvSpPr>
          <p:cNvPr id="3" name="2 Marcador de contenido"/>
          <p:cNvSpPr>
            <a:spLocks noGrp="1"/>
          </p:cNvSpPr>
          <p:nvPr>
            <p:ph idx="1"/>
          </p:nvPr>
        </p:nvSpPr>
        <p:spPr>
          <a:xfrm>
            <a:off x="467544" y="1988840"/>
            <a:ext cx="8219256" cy="4392488"/>
          </a:xfrm>
        </p:spPr>
        <p:style>
          <a:lnRef idx="2">
            <a:schemeClr val="accent2"/>
          </a:lnRef>
          <a:fillRef idx="1">
            <a:schemeClr val="lt1"/>
          </a:fillRef>
          <a:effectRef idx="0">
            <a:schemeClr val="accent2"/>
          </a:effectRef>
          <a:fontRef idx="minor">
            <a:schemeClr val="dk1"/>
          </a:fontRef>
        </p:style>
        <p:txBody>
          <a:bodyPr>
            <a:normAutofit/>
          </a:bodyPr>
          <a:lstStyle/>
          <a:p>
            <a:r>
              <a:rPr lang="es-MX" dirty="0"/>
              <a:t>La segunda meta es lograr un México incluyente, donde todos los ciudadanos tengan acceso a los servicios sociales, en ese ámbito están incluidos los objetivos de erradicar el hambre, cerrar las brechas de desigualdad, otorgar mejores servicios de salud</a:t>
            </a:r>
            <a:r>
              <a:rPr lang="es-MX" dirty="0" smtClean="0"/>
              <a:t>.</a:t>
            </a:r>
          </a:p>
          <a:p>
            <a:endParaRPr lang="es-MX" dirty="0"/>
          </a:p>
          <a:p>
            <a:endParaRPr lang="es-MX" dirty="0"/>
          </a:p>
        </p:txBody>
      </p:sp>
    </p:spTree>
    <p:extLst>
      <p:ext uri="{BB962C8B-B14F-4D97-AF65-F5344CB8AC3E}">
        <p14:creationId xmlns:p14="http://schemas.microsoft.com/office/powerpoint/2010/main" val="7183263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4"/>
            <a:ext cx="7125113" cy="924475"/>
          </a:xfrm>
        </p:spPr>
        <p:style>
          <a:lnRef idx="2">
            <a:schemeClr val="dk1"/>
          </a:lnRef>
          <a:fillRef idx="1">
            <a:schemeClr val="lt1"/>
          </a:fillRef>
          <a:effectRef idx="0">
            <a:schemeClr val="dk1"/>
          </a:effectRef>
          <a:fontRef idx="minor">
            <a:schemeClr val="dk1"/>
          </a:fontRef>
        </p:style>
        <p:txBody>
          <a:bodyPr>
            <a:normAutofit/>
          </a:bodyPr>
          <a:lstStyle/>
          <a:p>
            <a:r>
              <a:rPr lang="es-MX" sz="4800" dirty="0" smtClean="0"/>
              <a:t>Tercera meta</a:t>
            </a:r>
            <a:endParaRPr lang="es-MX" sz="4800" dirty="0"/>
          </a:p>
        </p:txBody>
      </p:sp>
      <p:sp>
        <p:nvSpPr>
          <p:cNvPr id="3" name="2 Marcador de contenido"/>
          <p:cNvSpPr>
            <a:spLocks noGrp="1"/>
          </p:cNvSpPr>
          <p:nvPr>
            <p:ph idx="1"/>
          </p:nvPr>
        </p:nvSpPr>
        <p:spPr>
          <a:xfrm>
            <a:off x="827584" y="2060848"/>
            <a:ext cx="6553609" cy="2926411"/>
          </a:xfrm>
        </p:spPr>
        <p:style>
          <a:lnRef idx="2">
            <a:schemeClr val="accent1"/>
          </a:lnRef>
          <a:fillRef idx="1">
            <a:schemeClr val="lt1"/>
          </a:fillRef>
          <a:effectRef idx="0">
            <a:schemeClr val="accent1"/>
          </a:effectRef>
          <a:fontRef idx="minor">
            <a:schemeClr val="dk1"/>
          </a:fontRef>
        </p:style>
        <p:txBody>
          <a:bodyPr/>
          <a:lstStyle/>
          <a:p>
            <a:r>
              <a:rPr lang="es-MX" u="sng" dirty="0" smtClean="0"/>
              <a:t>En cuanto a mejorar la calidad de la educación</a:t>
            </a:r>
            <a:r>
              <a:rPr lang="es-MX" dirty="0" smtClean="0"/>
              <a:t>, explicó que la estrategia contempla lograr el “desarrollo integral de niños y jóvenes”, para que puedan estar en un mundo cada vez más competitivo. Mayor   inversión en ciencia y tecnología.</a:t>
            </a:r>
          </a:p>
          <a:p>
            <a:endParaRPr lang="es-MX" dirty="0"/>
          </a:p>
        </p:txBody>
      </p:sp>
    </p:spTree>
    <p:extLst>
      <p:ext uri="{BB962C8B-B14F-4D97-AF65-F5344CB8AC3E}">
        <p14:creationId xmlns:p14="http://schemas.microsoft.com/office/powerpoint/2010/main" val="2328591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04664"/>
            <a:ext cx="8183880" cy="1224136"/>
          </a:xfrm>
        </p:spPr>
        <p:txBody>
          <a:bodyPr>
            <a:normAutofit/>
          </a:bodyPr>
          <a:lstStyle/>
          <a:p>
            <a:r>
              <a:rPr lang="es-MX" dirty="0" smtClean="0"/>
              <a:t>COBERTURA REGIONAL </a:t>
            </a:r>
            <a:br>
              <a:rPr lang="es-MX" dirty="0" smtClean="0"/>
            </a:br>
            <a:r>
              <a:rPr lang="es-MX" dirty="0" smtClean="0"/>
              <a:t>            Y  MUNICIPAL </a:t>
            </a:r>
            <a:endParaRPr lang="es-MX" dirty="0"/>
          </a:p>
        </p:txBody>
      </p:sp>
      <p:sp>
        <p:nvSpPr>
          <p:cNvPr id="3" name="2 Marcador de contenido"/>
          <p:cNvSpPr>
            <a:spLocks noGrp="1"/>
          </p:cNvSpPr>
          <p:nvPr>
            <p:ph idx="1"/>
          </p:nvPr>
        </p:nvSpPr>
        <p:spPr>
          <a:xfrm>
            <a:off x="467544" y="1700808"/>
            <a:ext cx="8245544" cy="4097616"/>
          </a:xfrm>
        </p:spPr>
        <p:txBody>
          <a:bodyPr/>
          <a:lstStyle/>
          <a:p>
            <a:endParaRPr lang="es-MX" dirty="0" smtClean="0"/>
          </a:p>
          <a:p>
            <a:pPr marL="0" indent="0">
              <a:buNone/>
            </a:pPr>
            <a:r>
              <a:rPr lang="es-MX" dirty="0" smtClean="0"/>
              <a:t>La educación básica de la sec. Posee 13 jefaturas de departamento de servicios Educativos Regionales, por lo que atiende a los 58 municipios y se coordina con sendos y ayuntamientos.</a:t>
            </a:r>
          </a:p>
          <a:p>
            <a:pPr marL="0" indent="0">
              <a:buNone/>
            </a:pPr>
            <a:r>
              <a:rPr lang="es-MX" dirty="0" smtClean="0"/>
              <a:t>  </a:t>
            </a:r>
          </a:p>
          <a:p>
            <a:pPr marL="0" indent="0">
              <a:buNone/>
            </a:pPr>
            <a:endParaRPr lang="es-MX" dirty="0"/>
          </a:p>
        </p:txBody>
      </p:sp>
    </p:spTree>
    <p:extLst>
      <p:ext uri="{BB962C8B-B14F-4D97-AF65-F5344CB8AC3E}">
        <p14:creationId xmlns:p14="http://schemas.microsoft.com/office/powerpoint/2010/main" val="2843816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268760"/>
            <a:ext cx="8229600" cy="1143000"/>
          </a:xfrm>
        </p:spPr>
        <p:style>
          <a:lnRef idx="2">
            <a:schemeClr val="dk1"/>
          </a:lnRef>
          <a:fillRef idx="1">
            <a:schemeClr val="lt1"/>
          </a:fillRef>
          <a:effectRef idx="0">
            <a:schemeClr val="dk1"/>
          </a:effectRef>
          <a:fontRef idx="minor">
            <a:schemeClr val="dk1"/>
          </a:fontRef>
        </p:style>
        <p:txBody>
          <a:bodyPr>
            <a:noAutofit/>
          </a:bodyPr>
          <a:lstStyle/>
          <a:p>
            <a:r>
              <a:rPr lang="es-MX" sz="4800" dirty="0" smtClean="0"/>
              <a:t>Cuarta meta</a:t>
            </a:r>
            <a:endParaRPr lang="es-MX" sz="4800" dirty="0"/>
          </a:p>
        </p:txBody>
      </p:sp>
      <p:sp>
        <p:nvSpPr>
          <p:cNvPr id="3" name="2 Marcador de contenido"/>
          <p:cNvSpPr>
            <a:spLocks noGrp="1"/>
          </p:cNvSpPr>
          <p:nvPr>
            <p:ph idx="1"/>
          </p:nvPr>
        </p:nvSpPr>
        <p:spPr>
          <a:xfrm>
            <a:off x="395536" y="2348880"/>
            <a:ext cx="8291264" cy="4032448"/>
          </a:xfrm>
        </p:spPr>
        <p:style>
          <a:lnRef idx="2">
            <a:schemeClr val="accent2"/>
          </a:lnRef>
          <a:fillRef idx="1">
            <a:schemeClr val="lt1"/>
          </a:fillRef>
          <a:effectRef idx="0">
            <a:schemeClr val="accent2"/>
          </a:effectRef>
          <a:fontRef idx="minor">
            <a:schemeClr val="dk1"/>
          </a:fontRef>
        </p:style>
        <p:txBody>
          <a:bodyPr>
            <a:normAutofit/>
          </a:bodyPr>
          <a:lstStyle/>
          <a:p>
            <a:r>
              <a:rPr lang="es-MX" dirty="0"/>
              <a:t>la cuarta meta, que es lograr una nación más próspera, </a:t>
            </a:r>
            <a:r>
              <a:rPr lang="es-MX" dirty="0" smtClean="0"/>
              <a:t>la </a:t>
            </a:r>
            <a:r>
              <a:rPr lang="es-MX" dirty="0"/>
              <a:t>prioridad será elevar el crecimiento del país y que eso se refleje en mejores condiciones de vida para la población.</a:t>
            </a:r>
          </a:p>
          <a:p>
            <a:r>
              <a:rPr lang="es-MX" dirty="0"/>
              <a:t>Una condición obligada para lograr ese objetivo es darle a las pequeñas y medianas empresas acceso a crédito bancario, telecomunicaciones de calidad y combustibles de buen precio.</a:t>
            </a:r>
          </a:p>
          <a:p>
            <a:endParaRPr lang="es-MX" dirty="0"/>
          </a:p>
        </p:txBody>
      </p:sp>
    </p:spTree>
    <p:extLst>
      <p:ext uri="{BB962C8B-B14F-4D97-AF65-F5344CB8AC3E}">
        <p14:creationId xmlns:p14="http://schemas.microsoft.com/office/powerpoint/2010/main" val="176951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412776"/>
            <a:ext cx="7125113" cy="924475"/>
          </a:xfrm>
        </p:spPr>
        <p:style>
          <a:lnRef idx="2">
            <a:schemeClr val="dk1"/>
          </a:lnRef>
          <a:fillRef idx="1">
            <a:schemeClr val="lt1"/>
          </a:fillRef>
          <a:effectRef idx="0">
            <a:schemeClr val="dk1"/>
          </a:effectRef>
          <a:fontRef idx="minor">
            <a:schemeClr val="dk1"/>
          </a:fontRef>
        </p:style>
        <p:txBody>
          <a:bodyPr>
            <a:normAutofit/>
          </a:bodyPr>
          <a:lstStyle/>
          <a:p>
            <a:r>
              <a:rPr lang="es-MX" sz="4800" dirty="0" smtClean="0"/>
              <a:t>Quinta meta </a:t>
            </a:r>
            <a:endParaRPr lang="es-MX" sz="4800" dirty="0"/>
          </a:p>
        </p:txBody>
      </p:sp>
      <p:sp>
        <p:nvSpPr>
          <p:cNvPr id="3" name="2 Marcador de contenido"/>
          <p:cNvSpPr>
            <a:spLocks noGrp="1"/>
          </p:cNvSpPr>
          <p:nvPr>
            <p:ph idx="1"/>
          </p:nvPr>
        </p:nvSpPr>
        <p:spPr>
          <a:xfrm>
            <a:off x="1009443" y="2708920"/>
            <a:ext cx="7125112" cy="3149878"/>
          </a:xfrm>
        </p:spPr>
        <p:style>
          <a:lnRef idx="2">
            <a:schemeClr val="accent3"/>
          </a:lnRef>
          <a:fillRef idx="1">
            <a:schemeClr val="lt1"/>
          </a:fillRef>
          <a:effectRef idx="0">
            <a:schemeClr val="accent3"/>
          </a:effectRef>
          <a:fontRef idx="minor">
            <a:schemeClr val="dk1"/>
          </a:fontRef>
        </p:style>
        <p:txBody>
          <a:bodyPr/>
          <a:lstStyle/>
          <a:p>
            <a:r>
              <a:rPr lang="es-MX" dirty="0" smtClean="0"/>
              <a:t>Es </a:t>
            </a:r>
            <a:r>
              <a:rPr lang="es-MX" dirty="0"/>
              <a:t>lograr que México sea una nación con responsabilidad global, dijo que su gobierno defiende la estricta aplicación del derecho internacional.</a:t>
            </a:r>
          </a:p>
          <a:p>
            <a:endParaRPr lang="es-MX" dirty="0"/>
          </a:p>
        </p:txBody>
      </p:sp>
    </p:spTree>
    <p:extLst>
      <p:ext uri="{BB962C8B-B14F-4D97-AF65-F5344CB8AC3E}">
        <p14:creationId xmlns:p14="http://schemas.microsoft.com/office/powerpoint/2010/main" val="32149378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20688"/>
            <a:ext cx="8229600" cy="1008112"/>
          </a:xfr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s-MX" sz="3600" b="1" dirty="0" smtClean="0"/>
              <a:t>I. Para lograr un México en Paz:</a:t>
            </a:r>
            <a:endParaRPr lang="es-MX" dirty="0"/>
          </a:p>
        </p:txBody>
      </p:sp>
      <p:sp>
        <p:nvSpPr>
          <p:cNvPr id="3" name="2 Marcador de contenido"/>
          <p:cNvSpPr>
            <a:spLocks noGrp="1"/>
          </p:cNvSpPr>
          <p:nvPr>
            <p:ph idx="1"/>
          </p:nvPr>
        </p:nvSpPr>
        <p:spPr>
          <a:xfrm>
            <a:off x="457200" y="1916832"/>
            <a:ext cx="8229600" cy="4536504"/>
          </a:xfrm>
        </p:spPr>
        <p:style>
          <a:lnRef idx="2">
            <a:schemeClr val="accent2"/>
          </a:lnRef>
          <a:fillRef idx="1">
            <a:schemeClr val="lt1"/>
          </a:fillRef>
          <a:effectRef idx="0">
            <a:schemeClr val="accent2"/>
          </a:effectRef>
          <a:fontRef idx="minor">
            <a:schemeClr val="dk1"/>
          </a:fontRef>
        </p:style>
        <p:txBody>
          <a:bodyPr>
            <a:normAutofit/>
          </a:bodyPr>
          <a:lstStyle/>
          <a:p>
            <a:pPr fontAlgn="base"/>
            <a:r>
              <a:rPr lang="es-MX" dirty="0" smtClean="0"/>
              <a:t>1</a:t>
            </a:r>
            <a:r>
              <a:rPr lang="es-MX" dirty="0"/>
              <a:t>. Promover y fortalecer la gobernabilidad democrática.</a:t>
            </a:r>
          </a:p>
          <a:p>
            <a:pPr fontAlgn="base"/>
            <a:r>
              <a:rPr lang="es-MX" dirty="0"/>
              <a:t>2. Garantizar la seguridad nacional.</a:t>
            </a:r>
          </a:p>
          <a:p>
            <a:pPr fontAlgn="base"/>
            <a:r>
              <a:rPr lang="es-MX" dirty="0"/>
              <a:t>3. Mejorar condiciones de seguridad pública.</a:t>
            </a:r>
          </a:p>
          <a:p>
            <a:pPr fontAlgn="base"/>
            <a:r>
              <a:rPr lang="es-MX" dirty="0"/>
              <a:t>4. Garantizar un sistema de justicia penal eficaz, expedito, imparcial y transparente.</a:t>
            </a:r>
          </a:p>
          <a:p>
            <a:pPr fontAlgn="base"/>
            <a:r>
              <a:rPr lang="es-MX" dirty="0"/>
              <a:t>5. Garantizar el respeto y protección de los derechos humanos y la erradicación de la discriminación.</a:t>
            </a:r>
          </a:p>
          <a:p>
            <a:pPr fontAlgn="base"/>
            <a:r>
              <a:rPr lang="es-MX" dirty="0"/>
              <a:t>6. Salvaguardar a la población, a sus bienes y a su entorno ante un desastre de origen natural o humano.</a:t>
            </a:r>
          </a:p>
          <a:p>
            <a:endParaRPr lang="es-MX" dirty="0"/>
          </a:p>
        </p:txBody>
      </p:sp>
    </p:spTree>
    <p:extLst>
      <p:ext uri="{BB962C8B-B14F-4D97-AF65-F5344CB8AC3E}">
        <p14:creationId xmlns:p14="http://schemas.microsoft.com/office/powerpoint/2010/main" val="798463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476672"/>
            <a:ext cx="8568952" cy="1368152"/>
          </a:xfrm>
          <a:solidFill>
            <a:schemeClr val="accent5">
              <a:lumMod val="20000"/>
              <a:lumOff val="80000"/>
            </a:schemeClr>
          </a:solidFill>
        </p:spPr>
        <p:txBody>
          <a:bodyPr>
            <a:normAutofit fontScale="90000"/>
          </a:bodyPr>
          <a:lstStyle/>
          <a:p>
            <a:r>
              <a:rPr lang="es-MX" sz="3600" b="1" dirty="0" smtClean="0"/>
              <a:t>II. Para lograr un México incluyente:</a:t>
            </a:r>
            <a:r>
              <a:rPr lang="es-MX" dirty="0" smtClean="0"/>
              <a:t/>
            </a:r>
            <a:br>
              <a:rPr lang="es-MX" dirty="0" smtClean="0"/>
            </a:br>
            <a:endParaRPr lang="es-MX" dirty="0"/>
          </a:p>
        </p:txBody>
      </p:sp>
      <p:sp>
        <p:nvSpPr>
          <p:cNvPr id="3" name="2 Marcador de contenido"/>
          <p:cNvSpPr>
            <a:spLocks noGrp="1"/>
          </p:cNvSpPr>
          <p:nvPr>
            <p:ph idx="1"/>
          </p:nvPr>
        </p:nvSpPr>
        <p:spPr>
          <a:xfrm>
            <a:off x="457200" y="2348880"/>
            <a:ext cx="8229600" cy="4032448"/>
          </a:xfrm>
        </p:spPr>
        <p:style>
          <a:lnRef idx="2">
            <a:schemeClr val="accent1"/>
          </a:lnRef>
          <a:fillRef idx="1">
            <a:schemeClr val="lt1"/>
          </a:fillRef>
          <a:effectRef idx="0">
            <a:schemeClr val="accent1"/>
          </a:effectRef>
          <a:fontRef idx="minor">
            <a:schemeClr val="dk1"/>
          </a:fontRef>
        </p:style>
        <p:txBody>
          <a:bodyPr>
            <a:normAutofit/>
          </a:bodyPr>
          <a:lstStyle/>
          <a:p>
            <a:pPr fontAlgn="base"/>
            <a:r>
              <a:rPr lang="es-MX" dirty="0" smtClean="0"/>
              <a:t>7</a:t>
            </a:r>
            <a:r>
              <a:rPr lang="es-MX" dirty="0"/>
              <a:t>. Garantizar el ejercicio efectivo de los derechos sociales.</a:t>
            </a:r>
          </a:p>
          <a:p>
            <a:pPr fontAlgn="base"/>
            <a:r>
              <a:rPr lang="es-MX" dirty="0"/>
              <a:t>8. Transitar hacia una sociedad equitativa e incluyente.</a:t>
            </a:r>
          </a:p>
          <a:p>
            <a:pPr fontAlgn="base"/>
            <a:r>
              <a:rPr lang="es-MX" dirty="0"/>
              <a:t>9. Asegurar el acceso a los servicios de salud.</a:t>
            </a:r>
          </a:p>
          <a:p>
            <a:pPr fontAlgn="base"/>
            <a:r>
              <a:rPr lang="es-MX" dirty="0"/>
              <a:t>10. Ampliar el acceso a la seguridad social.</a:t>
            </a:r>
          </a:p>
          <a:p>
            <a:pPr fontAlgn="base"/>
            <a:r>
              <a:rPr lang="es-MX" dirty="0"/>
              <a:t>11. Proveer un entorno adecuado para una vida digna.</a:t>
            </a:r>
          </a:p>
          <a:p>
            <a:endParaRPr lang="es-MX" dirty="0"/>
          </a:p>
        </p:txBody>
      </p:sp>
    </p:spTree>
    <p:extLst>
      <p:ext uri="{BB962C8B-B14F-4D97-AF65-F5344CB8AC3E}">
        <p14:creationId xmlns:p14="http://schemas.microsoft.com/office/powerpoint/2010/main" val="1353111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512168"/>
          </a:xfrm>
          <a:solidFill>
            <a:schemeClr val="accent5">
              <a:lumMod val="20000"/>
              <a:lumOff val="80000"/>
            </a:schemeClr>
          </a:solidFill>
        </p:spPr>
        <p:txBody>
          <a:bodyPr>
            <a:normAutofit fontScale="90000"/>
          </a:bodyPr>
          <a:lstStyle/>
          <a:p>
            <a:r>
              <a:rPr lang="es-MX" b="1" dirty="0" smtClean="0"/>
              <a:t>III. Para lograr un México con educación de calidad:</a:t>
            </a:r>
            <a:r>
              <a:rPr lang="es-MX" dirty="0" smtClean="0"/>
              <a:t/>
            </a:r>
            <a:br>
              <a:rPr lang="es-MX" dirty="0" smtClean="0"/>
            </a:br>
            <a:endParaRPr lang="es-MX" dirty="0"/>
          </a:p>
        </p:txBody>
      </p:sp>
      <p:sp>
        <p:nvSpPr>
          <p:cNvPr id="3" name="2 Marcador de contenido"/>
          <p:cNvSpPr>
            <a:spLocks noGrp="1"/>
          </p:cNvSpPr>
          <p:nvPr>
            <p:ph idx="1"/>
          </p:nvPr>
        </p:nvSpPr>
        <p:spPr>
          <a:xfrm>
            <a:off x="457200" y="2132856"/>
            <a:ext cx="8229600" cy="4464496"/>
          </a:xfrm>
        </p:spPr>
        <p:style>
          <a:lnRef idx="2">
            <a:schemeClr val="accent5"/>
          </a:lnRef>
          <a:fillRef idx="1">
            <a:schemeClr val="lt1"/>
          </a:fillRef>
          <a:effectRef idx="0">
            <a:schemeClr val="accent5"/>
          </a:effectRef>
          <a:fontRef idx="minor">
            <a:schemeClr val="dk1"/>
          </a:fontRef>
        </p:style>
        <p:txBody>
          <a:bodyPr>
            <a:normAutofit/>
          </a:bodyPr>
          <a:lstStyle/>
          <a:p>
            <a:pPr fontAlgn="base"/>
            <a:r>
              <a:rPr lang="es-MX" dirty="0" smtClean="0"/>
              <a:t>12</a:t>
            </a:r>
            <a:r>
              <a:rPr lang="es-MX" dirty="0"/>
              <a:t>. Desarrollar el potencial humano de los mexicanos con educación de calidad.</a:t>
            </a:r>
          </a:p>
          <a:p>
            <a:pPr fontAlgn="base"/>
            <a:r>
              <a:rPr lang="es-MX" dirty="0"/>
              <a:t>13. Garantizar la inclusión y la equidad en el sistema educativo.</a:t>
            </a:r>
          </a:p>
          <a:p>
            <a:pPr fontAlgn="base"/>
            <a:r>
              <a:rPr lang="es-MX" dirty="0"/>
              <a:t>14. Ampliar el acceso a la cultura como un medio para la formación integral de los ciudadanos.</a:t>
            </a:r>
          </a:p>
          <a:p>
            <a:pPr fontAlgn="base"/>
            <a:r>
              <a:rPr lang="es-MX" dirty="0"/>
              <a:t>15. Promover el deporte de manera incluyente para fomentar una cultura de salud.</a:t>
            </a:r>
          </a:p>
          <a:p>
            <a:pPr fontAlgn="base"/>
            <a:r>
              <a:rPr lang="es-MX" dirty="0"/>
              <a:t>16. Hacer del desarrollo científico, tecnológico y la innovación pilares para el progreso económico y social sostenible.</a:t>
            </a:r>
          </a:p>
          <a:p>
            <a:endParaRPr lang="es-MX" dirty="0"/>
          </a:p>
        </p:txBody>
      </p:sp>
    </p:spTree>
    <p:extLst>
      <p:ext uri="{BB962C8B-B14F-4D97-AF65-F5344CB8AC3E}">
        <p14:creationId xmlns:p14="http://schemas.microsoft.com/office/powerpoint/2010/main" val="2669355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r>
              <a:rPr lang="es-MX" sz="2700" b="1" dirty="0" smtClean="0"/>
              <a:t>IV. Para lograr un México próspero:</a:t>
            </a:r>
            <a:endParaRPr lang="es-MX" dirty="0"/>
          </a:p>
        </p:txBody>
      </p:sp>
      <p:sp>
        <p:nvSpPr>
          <p:cNvPr id="3" name="2 Marcador de contenido"/>
          <p:cNvSpPr>
            <a:spLocks noGrp="1"/>
          </p:cNvSpPr>
          <p:nvPr>
            <p:ph idx="1"/>
          </p:nvPr>
        </p:nvSpPr>
        <p:spPr>
          <a:xfrm>
            <a:off x="575048" y="1772817"/>
            <a:ext cx="7741368" cy="5074032"/>
          </a:xfrm>
        </p:spPr>
        <p:style>
          <a:lnRef idx="2">
            <a:schemeClr val="accent5"/>
          </a:lnRef>
          <a:fillRef idx="1">
            <a:schemeClr val="lt1"/>
          </a:fillRef>
          <a:effectRef idx="0">
            <a:schemeClr val="accent5"/>
          </a:effectRef>
          <a:fontRef idx="minor">
            <a:schemeClr val="dk1"/>
          </a:fontRef>
        </p:style>
        <p:txBody>
          <a:bodyPr>
            <a:normAutofit fontScale="40000" lnSpcReduction="20000"/>
          </a:bodyPr>
          <a:lstStyle/>
          <a:p>
            <a:pPr fontAlgn="base"/>
            <a:r>
              <a:rPr lang="es-MX" sz="4800" dirty="0" smtClean="0"/>
              <a:t>17</a:t>
            </a:r>
            <a:r>
              <a:rPr lang="es-MX" sz="4800" dirty="0"/>
              <a:t>. Mantener la estabilidad macroeconómica.</a:t>
            </a:r>
          </a:p>
          <a:p>
            <a:pPr fontAlgn="base"/>
            <a:r>
              <a:rPr lang="es-MX" sz="4800" dirty="0"/>
              <a:t>18. Democratizar el acceso al financiamiento de proyectos con potencial de crecimiento.</a:t>
            </a:r>
          </a:p>
          <a:p>
            <a:pPr fontAlgn="base"/>
            <a:r>
              <a:rPr lang="es-MX" sz="4800" dirty="0"/>
              <a:t>19. Promover el empleo de calidad.</a:t>
            </a:r>
          </a:p>
          <a:p>
            <a:pPr fontAlgn="base"/>
            <a:r>
              <a:rPr lang="es-MX" sz="4800" dirty="0"/>
              <a:t>20. Impulsar y orientar un crecimiento verde incluyente y facilitador que preserve nuestro patrimonio natural.</a:t>
            </a:r>
          </a:p>
          <a:p>
            <a:pPr fontAlgn="base"/>
            <a:r>
              <a:rPr lang="es-MX" sz="4800" dirty="0"/>
              <a:t>21. Democratizar el acceso a servicios de telecomunicaciones.</a:t>
            </a:r>
          </a:p>
          <a:p>
            <a:pPr fontAlgn="base"/>
            <a:r>
              <a:rPr lang="es-MX" sz="4800" dirty="0"/>
              <a:t>22. Abastecer de energía al país con precios competitivos, calidad y eficiencia.</a:t>
            </a:r>
          </a:p>
          <a:p>
            <a:pPr fontAlgn="base"/>
            <a:r>
              <a:rPr lang="es-MX" sz="4800" dirty="0"/>
              <a:t>23. Garantizar reglas claras que incentiven el desarrollo de un mercado interno competitivo.</a:t>
            </a:r>
          </a:p>
          <a:p>
            <a:pPr fontAlgn="base"/>
            <a:r>
              <a:rPr lang="es-MX" sz="4800" dirty="0"/>
              <a:t>24. Desarrollar los sectores estratégicos.</a:t>
            </a:r>
          </a:p>
          <a:p>
            <a:pPr fontAlgn="base"/>
            <a:r>
              <a:rPr lang="es-MX" sz="4800" dirty="0"/>
              <a:t>25. Contar con una infraestructura de transporte que se refleje en menores costos para realizar la actividad económica.</a:t>
            </a:r>
          </a:p>
          <a:p>
            <a:pPr fontAlgn="base"/>
            <a:r>
              <a:rPr lang="es-MX" sz="4800" dirty="0"/>
              <a:t>26. Aprovechar el potencial turístico para generar una mayor derrama económica.</a:t>
            </a:r>
          </a:p>
          <a:p>
            <a:endParaRPr lang="es-MX" dirty="0"/>
          </a:p>
        </p:txBody>
      </p:sp>
    </p:spTree>
    <p:extLst>
      <p:ext uri="{BB962C8B-B14F-4D97-AF65-F5344CB8AC3E}">
        <p14:creationId xmlns:p14="http://schemas.microsoft.com/office/powerpoint/2010/main" val="860729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1143000"/>
          </a:xfrm>
          <a:solidFill>
            <a:schemeClr val="accent5">
              <a:lumMod val="20000"/>
              <a:lumOff val="80000"/>
            </a:schemeClr>
          </a:solidFill>
        </p:spPr>
        <p:txBody>
          <a:bodyPr>
            <a:normAutofit fontScale="90000"/>
          </a:bodyPr>
          <a:lstStyle/>
          <a:p>
            <a:r>
              <a:rPr lang="es-MX" sz="2700" b="1" dirty="0" smtClean="0"/>
              <a:t>V. Para lograr un México con responsabilidad global:</a:t>
            </a:r>
            <a:r>
              <a:rPr lang="es-MX" dirty="0" smtClean="0"/>
              <a:t/>
            </a:r>
            <a:br>
              <a:rPr lang="es-MX" dirty="0" smtClean="0"/>
            </a:br>
            <a:endParaRPr lang="es-MX" dirty="0"/>
          </a:p>
        </p:txBody>
      </p:sp>
      <p:sp>
        <p:nvSpPr>
          <p:cNvPr id="3" name="2 Marcador de contenido"/>
          <p:cNvSpPr>
            <a:spLocks noGrp="1"/>
          </p:cNvSpPr>
          <p:nvPr>
            <p:ph idx="1"/>
          </p:nvPr>
        </p:nvSpPr>
        <p:spPr>
          <a:xfrm>
            <a:off x="457200" y="2132856"/>
            <a:ext cx="8219256" cy="3456384"/>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fontAlgn="base"/>
            <a:r>
              <a:rPr lang="es-MX" dirty="0" smtClean="0"/>
              <a:t>27</a:t>
            </a:r>
            <a:r>
              <a:rPr lang="es-MX" dirty="0"/>
              <a:t>. Ampliar y fortalecer la presencia de México en el mundo.</a:t>
            </a:r>
          </a:p>
          <a:p>
            <a:pPr fontAlgn="base"/>
            <a:r>
              <a:rPr lang="es-MX" dirty="0"/>
              <a:t>28. Promover el valor de México en el mundo mediante la difusión económica, turística y cultural.</a:t>
            </a:r>
          </a:p>
          <a:p>
            <a:pPr fontAlgn="base"/>
            <a:r>
              <a:rPr lang="es-MX" dirty="0"/>
              <a:t>29. Reafirmar el compromiso del país con el libre comercio, la movilidad de capitales y la integración productiva.</a:t>
            </a:r>
          </a:p>
          <a:p>
            <a:pPr fontAlgn="base"/>
            <a:r>
              <a:rPr lang="es-MX" dirty="0"/>
              <a:t>30. Velar por los intereses de los mexicanos en el extranjero y proteger los derechos de los extranjeros en el territorio nacional.</a:t>
            </a:r>
          </a:p>
          <a:p>
            <a:endParaRPr lang="es-MX" dirty="0"/>
          </a:p>
        </p:txBody>
      </p:sp>
    </p:spTree>
    <p:extLst>
      <p:ext uri="{BB962C8B-B14F-4D97-AF65-F5344CB8AC3E}">
        <p14:creationId xmlns:p14="http://schemas.microsoft.com/office/powerpoint/2010/main" val="25559051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332656"/>
            <a:ext cx="8712968" cy="4051437"/>
          </a:xfrm>
        </p:spPr>
        <p:txBody>
          <a:bodyPr/>
          <a:lstStyle/>
          <a:p>
            <a:pPr marL="0" indent="0" algn="ctr">
              <a:buNone/>
            </a:pPr>
            <a:r>
              <a:rPr lang="es-ES"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¡¡¡¡¡GRACIAS!!!!!</a:t>
            </a:r>
          </a:p>
          <a:p>
            <a:endParaRPr lang="es-MX" dirty="0"/>
          </a:p>
        </p:txBody>
      </p:sp>
      <p:pic>
        <p:nvPicPr>
          <p:cNvPr id="4098" name="Picture 2" descr="http://www.bbmgif.com/images/a2/please_aplaudir.gif"/>
          <p:cNvPicPr>
            <a:picLocks noChangeAspect="1" noChangeArrowheads="1"/>
          </p:cNvPicPr>
          <p:nvPr/>
        </p:nvPicPr>
        <p:blipFill>
          <a:blip r:embed="rId2" cstate="print"/>
          <a:srcRect/>
          <a:stretch>
            <a:fillRect/>
          </a:stretch>
        </p:blipFill>
        <p:spPr bwMode="auto">
          <a:xfrm>
            <a:off x="2411760" y="2564904"/>
            <a:ext cx="4248472" cy="4181450"/>
          </a:xfrm>
          <a:prstGeom prst="rect">
            <a:avLst/>
          </a:prstGeom>
          <a:noFill/>
        </p:spPr>
      </p:pic>
    </p:spTree>
    <p:extLst>
      <p:ext uri="{BB962C8B-B14F-4D97-AF65-F5344CB8AC3E}">
        <p14:creationId xmlns:p14="http://schemas.microsoft.com/office/powerpoint/2010/main" val="24054812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404664"/>
            <a:ext cx="7125113" cy="924475"/>
          </a:xfrm>
        </p:spPr>
        <p:style>
          <a:lnRef idx="3">
            <a:schemeClr val="lt1"/>
          </a:lnRef>
          <a:fillRef idx="1">
            <a:schemeClr val="accent6"/>
          </a:fillRef>
          <a:effectRef idx="1">
            <a:schemeClr val="accent6"/>
          </a:effectRef>
          <a:fontRef idx="minor">
            <a:schemeClr val="lt1"/>
          </a:fontRef>
        </p:style>
        <p:txBody>
          <a:bodyPr>
            <a:normAutofit fontScale="90000"/>
          </a:bodyPr>
          <a:lstStyle/>
          <a:p>
            <a:r>
              <a:rPr lang="es-MX" altLang="es-MX" dirty="0"/>
              <a:t>INTEGRANTES DEL EQUIPO </a:t>
            </a:r>
            <a:endParaRPr lang="es-MX" dirty="0"/>
          </a:p>
        </p:txBody>
      </p:sp>
      <p:sp>
        <p:nvSpPr>
          <p:cNvPr id="3" name="2 Marcador de contenido"/>
          <p:cNvSpPr>
            <a:spLocks noGrp="1"/>
          </p:cNvSpPr>
          <p:nvPr>
            <p:ph idx="1"/>
          </p:nvPr>
        </p:nvSpPr>
        <p:spPr>
          <a:xfrm>
            <a:off x="251520" y="1628800"/>
            <a:ext cx="8892480" cy="4680520"/>
          </a:xfrm>
        </p:spPr>
        <p:txBody>
          <a:bodyPr/>
          <a:lstStyle/>
          <a:p>
            <a:r>
              <a:rPr lang="es-MX" altLang="es-MX" sz="4000" dirty="0" smtClean="0">
                <a:solidFill>
                  <a:schemeClr val="accent6"/>
                </a:solidFill>
              </a:rPr>
              <a:t>Teresa </a:t>
            </a:r>
            <a:r>
              <a:rPr lang="es-MX" altLang="es-MX" sz="4000" dirty="0">
                <a:solidFill>
                  <a:schemeClr val="accent6"/>
                </a:solidFill>
              </a:rPr>
              <a:t>de Jesús Carrillo </a:t>
            </a:r>
            <a:r>
              <a:rPr lang="es-MX" altLang="es-MX" sz="4000" dirty="0" smtClean="0">
                <a:solidFill>
                  <a:schemeClr val="accent6"/>
                </a:solidFill>
              </a:rPr>
              <a:t>Quintero</a:t>
            </a:r>
          </a:p>
          <a:p>
            <a:r>
              <a:rPr lang="es-MX" altLang="es-MX" sz="4000" dirty="0">
                <a:solidFill>
                  <a:schemeClr val="accent6"/>
                </a:solidFill>
              </a:rPr>
              <a:t>Perla Lizbeth Núñez </a:t>
            </a:r>
            <a:r>
              <a:rPr lang="es-MX" altLang="es-MX" sz="4000" dirty="0" smtClean="0">
                <a:solidFill>
                  <a:schemeClr val="accent6"/>
                </a:solidFill>
              </a:rPr>
              <a:t>Martínez</a:t>
            </a:r>
          </a:p>
          <a:p>
            <a:r>
              <a:rPr lang="es-MX" altLang="es-MX" sz="4000" dirty="0">
                <a:solidFill>
                  <a:schemeClr val="accent6"/>
                </a:solidFill>
              </a:rPr>
              <a:t>Giovana Sarahí Ramírez </a:t>
            </a:r>
            <a:r>
              <a:rPr lang="es-MX" altLang="es-MX" sz="4000" dirty="0" smtClean="0">
                <a:solidFill>
                  <a:schemeClr val="accent6"/>
                </a:solidFill>
              </a:rPr>
              <a:t>Nava</a:t>
            </a:r>
          </a:p>
          <a:p>
            <a:r>
              <a:rPr lang="es-MX" altLang="es-MX" sz="4000" dirty="0" smtClean="0">
                <a:solidFill>
                  <a:schemeClr val="accent6"/>
                </a:solidFill>
              </a:rPr>
              <a:t>Jacqueline Carolina Jiménez Cardona</a:t>
            </a:r>
            <a:endParaRPr lang="es-MX" altLang="es-MX" sz="4000" dirty="0">
              <a:solidFill>
                <a:schemeClr val="accent6"/>
              </a:solidFill>
            </a:endParaRPr>
          </a:p>
          <a:p>
            <a:endParaRPr lang="es-MX" dirty="0">
              <a:solidFill>
                <a:schemeClr val="bg1">
                  <a:lumMod val="95000"/>
                </a:schemeClr>
              </a:solidFill>
            </a:endParaRPr>
          </a:p>
        </p:txBody>
      </p:sp>
    </p:spTree>
    <p:extLst>
      <p:ext uri="{BB962C8B-B14F-4D97-AF65-F5344CB8AC3E}">
        <p14:creationId xmlns:p14="http://schemas.microsoft.com/office/powerpoint/2010/main" val="2192814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72816"/>
            <a:ext cx="806489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71600" y="548680"/>
            <a:ext cx="6696744" cy="1477328"/>
          </a:xfrm>
          <a:prstGeom prst="rect">
            <a:avLst/>
          </a:prstGeom>
          <a:noFill/>
        </p:spPr>
        <p:txBody>
          <a:bodyPr wrap="square" rtlCol="0">
            <a:spAutoFit/>
          </a:bodyPr>
          <a:lstStyle/>
          <a:p>
            <a:r>
              <a:rPr lang="es-MX" sz="2400" b="1" dirty="0" smtClean="0">
                <a:solidFill>
                  <a:srgbClr val="9F2936">
                    <a:lumMod val="50000"/>
                  </a:srgbClr>
                </a:solidFill>
              </a:rPr>
              <a:t>COBERTURA  DE INSTITUCIONES DE      </a:t>
            </a:r>
          </a:p>
          <a:p>
            <a:endParaRPr lang="es-MX" sz="2400" b="1" dirty="0">
              <a:solidFill>
                <a:srgbClr val="9F2936">
                  <a:lumMod val="50000"/>
                </a:srgbClr>
              </a:solidFill>
            </a:endParaRPr>
          </a:p>
          <a:p>
            <a:r>
              <a:rPr lang="es-MX" sz="2400" b="1" dirty="0" smtClean="0">
                <a:solidFill>
                  <a:srgbClr val="9F2936">
                    <a:lumMod val="50000"/>
                  </a:srgbClr>
                </a:solidFill>
              </a:rPr>
              <a:t>                     EDUCACION</a:t>
            </a:r>
          </a:p>
          <a:p>
            <a:endParaRPr lang="es-MX" dirty="0" smtClean="0">
              <a:solidFill>
                <a:prstClr val="black"/>
              </a:solidFill>
            </a:endParaRPr>
          </a:p>
        </p:txBody>
      </p:sp>
    </p:spTree>
    <p:extLst>
      <p:ext uri="{BB962C8B-B14F-4D97-AF65-F5344CB8AC3E}">
        <p14:creationId xmlns:p14="http://schemas.microsoft.com/office/powerpoint/2010/main" val="3602554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2109"/>
            <a:ext cx="8183880" cy="1051560"/>
          </a:xfrm>
        </p:spPr>
        <p:txBody>
          <a:bodyPr/>
          <a:lstStyle/>
          <a:p>
            <a:r>
              <a:rPr lang="es-MX" dirty="0" smtClean="0">
                <a:solidFill>
                  <a:srgbClr val="00B0F0"/>
                </a:solidFill>
              </a:rPr>
              <a:t>       PRINCIPALES RETOS :</a:t>
            </a:r>
            <a:endParaRPr lang="es-MX" dirty="0">
              <a:solidFill>
                <a:srgbClr val="00B0F0"/>
              </a:solidFill>
            </a:endParaRPr>
          </a:p>
        </p:txBody>
      </p:sp>
      <p:sp>
        <p:nvSpPr>
          <p:cNvPr id="3" name="2 Marcador de contenido"/>
          <p:cNvSpPr>
            <a:spLocks noGrp="1"/>
          </p:cNvSpPr>
          <p:nvPr>
            <p:ph idx="1"/>
          </p:nvPr>
        </p:nvSpPr>
        <p:spPr>
          <a:xfrm>
            <a:off x="395536" y="1196752"/>
            <a:ext cx="8183880" cy="5112568"/>
          </a:xfrm>
        </p:spPr>
        <p:txBody>
          <a:bodyPr>
            <a:normAutofit/>
          </a:bodyPr>
          <a:lstStyle/>
          <a:p>
            <a:r>
              <a:rPr lang="es-MX" sz="2000" dirty="0" smtClean="0"/>
              <a:t>Las tendencias educativas se comprometen cada día mas con la colectividad, la cooperación en el aprendizaje y la capacidad para revisar de manera autocrita las formas de enseñanza</a:t>
            </a:r>
          </a:p>
          <a:p>
            <a:r>
              <a:rPr lang="es-MX" sz="2000" dirty="0" smtClean="0"/>
              <a:t> las nuevas generaciones tienen una visión cotidiana del uso de las TIC. El avance de estos recursos obliga a actuar con acciones que hagan vigente e conocimiento en este campo a través de competencias para su utilización  </a:t>
            </a:r>
          </a:p>
          <a:p>
            <a:r>
              <a:rPr lang="es-MX" sz="2000" dirty="0" smtClean="0"/>
              <a:t>El uso de nuevas lenguas se concibe como medio indispensable para ampliar el ámbito de la comunicación en un mundo globalizado</a:t>
            </a:r>
          </a:p>
          <a:p>
            <a:r>
              <a:rPr lang="es-MX" sz="2000" dirty="0" smtClean="0"/>
              <a:t>Zacatecas se inclina hacia la cultura, es fundamental que los alumnos sean ciudadanos alfabetizados culturalmente </a:t>
            </a:r>
          </a:p>
          <a:p>
            <a:r>
              <a:rPr lang="es-MX" sz="2000" dirty="0" smtClean="0"/>
              <a:t>Fortalecer la investigación científica e innovación tecnológica </a:t>
            </a:r>
            <a:endParaRPr lang="es-MX" sz="2000" dirty="0"/>
          </a:p>
        </p:txBody>
      </p:sp>
    </p:spTree>
    <p:extLst>
      <p:ext uri="{BB962C8B-B14F-4D97-AF65-F5344CB8AC3E}">
        <p14:creationId xmlns:p14="http://schemas.microsoft.com/office/powerpoint/2010/main" val="2232654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404664"/>
            <a:ext cx="8352928" cy="1483608"/>
          </a:xfrm>
        </p:spPr>
        <p:txBody>
          <a:bodyPr>
            <a:normAutofit fontScale="90000"/>
          </a:bodyPr>
          <a:lstStyle/>
          <a:p>
            <a:r>
              <a:rPr lang="es-MX" dirty="0" smtClean="0">
                <a:solidFill>
                  <a:schemeClr val="tx1"/>
                </a:solidFill>
              </a:rPr>
              <a:t>Estos retos atienden a la solución de los siguientes problemas:</a:t>
            </a:r>
            <a:r>
              <a:rPr lang="es-MX" dirty="0" smtClean="0"/>
              <a:t/>
            </a:r>
            <a:br>
              <a:rPr lang="es-MX" dirty="0" smtClean="0"/>
            </a:br>
            <a:endParaRPr lang="es-MX" dirty="0"/>
          </a:p>
        </p:txBody>
      </p:sp>
      <p:sp>
        <p:nvSpPr>
          <p:cNvPr id="5" name="4 Marcador de contenido"/>
          <p:cNvSpPr>
            <a:spLocks noGrp="1"/>
          </p:cNvSpPr>
          <p:nvPr>
            <p:ph idx="1"/>
          </p:nvPr>
        </p:nvSpPr>
        <p:spPr>
          <a:xfrm>
            <a:off x="467544" y="1484784"/>
            <a:ext cx="8183880" cy="5256584"/>
          </a:xfrm>
        </p:spPr>
        <p:txBody>
          <a:bodyPr>
            <a:normAutofit/>
          </a:bodyPr>
          <a:lstStyle/>
          <a:p>
            <a:pPr marL="0" indent="0">
              <a:buNone/>
            </a:pPr>
            <a:r>
              <a:rPr lang="es-MX" dirty="0" smtClean="0">
                <a:solidFill>
                  <a:srgbClr val="00B050"/>
                </a:solidFill>
              </a:rPr>
              <a:t>1.Educación</a:t>
            </a:r>
            <a:r>
              <a:rPr lang="es-MX" dirty="0" smtClean="0"/>
              <a:t> :</a:t>
            </a:r>
          </a:p>
          <a:p>
            <a:pPr>
              <a:buFont typeface="Wingdings" pitchFamily="2" charset="2"/>
              <a:buChar char="v"/>
            </a:pPr>
            <a:r>
              <a:rPr lang="es-MX" sz="2000" dirty="0" smtClean="0"/>
              <a:t>Se precisa elevar la calidad en la enseñanza para formar en competencias.</a:t>
            </a:r>
          </a:p>
          <a:p>
            <a:pPr>
              <a:buFont typeface="Wingdings" pitchFamily="2" charset="2"/>
              <a:buChar char="v"/>
            </a:pPr>
            <a:r>
              <a:rPr lang="es-MX" sz="2000" dirty="0" smtClean="0"/>
              <a:t>Diseñar y poner en marcha una nueva cultura laboral de ato desempeño(calidad, responsabilidad, vocación)</a:t>
            </a:r>
          </a:p>
          <a:p>
            <a:pPr>
              <a:buFont typeface="Wingdings" pitchFamily="2" charset="2"/>
              <a:buChar char="v"/>
            </a:pPr>
            <a:r>
              <a:rPr lang="es-MX" sz="2000" dirty="0" smtClean="0"/>
              <a:t>Abatir la deserción escolar y el rezago educativo</a:t>
            </a:r>
          </a:p>
          <a:p>
            <a:pPr>
              <a:buFont typeface="Wingdings" pitchFamily="2" charset="2"/>
              <a:buChar char="v"/>
            </a:pPr>
            <a:r>
              <a:rPr lang="es-MX" sz="2000" dirty="0" smtClean="0"/>
              <a:t>Que sean criterios de equidad, combate la pobreza y marginación.</a:t>
            </a:r>
          </a:p>
          <a:p>
            <a:pPr marL="0" indent="0">
              <a:buNone/>
            </a:pPr>
            <a:r>
              <a:rPr lang="es-MX" dirty="0" smtClean="0">
                <a:solidFill>
                  <a:srgbClr val="0070C0"/>
                </a:solidFill>
              </a:rPr>
              <a:t>2. Deporte:</a:t>
            </a:r>
          </a:p>
          <a:p>
            <a:pPr>
              <a:buFont typeface="Wingdings" pitchFamily="2" charset="2"/>
              <a:buChar char="v"/>
            </a:pPr>
            <a:r>
              <a:rPr lang="es-MX" sz="2000" dirty="0" smtClean="0"/>
              <a:t>La infraestructura deportiva es insuficiente</a:t>
            </a:r>
          </a:p>
          <a:p>
            <a:pPr marL="0" indent="0">
              <a:buNone/>
            </a:pPr>
            <a:r>
              <a:rPr lang="es-MX" sz="2000" dirty="0" smtClean="0"/>
              <a:t>Reorganización del sistema deportivo</a:t>
            </a:r>
          </a:p>
          <a:p>
            <a:pPr>
              <a:buFont typeface="Wingdings" pitchFamily="2" charset="2"/>
              <a:buChar char="v"/>
            </a:pPr>
            <a:r>
              <a:rPr lang="es-MX" sz="2000" dirty="0" smtClean="0"/>
              <a:t>Mayor asignación de recurso financiero y administrarlo con equidad. </a:t>
            </a:r>
          </a:p>
          <a:p>
            <a:pPr marL="0" indent="0">
              <a:buNone/>
            </a:pPr>
            <a:endParaRPr lang="es-MX" sz="2000" dirty="0" smtClean="0"/>
          </a:p>
          <a:p>
            <a:pPr>
              <a:buFont typeface="Wingdings" pitchFamily="2" charset="2"/>
              <a:buChar char="v"/>
            </a:pPr>
            <a:endParaRPr lang="es-MX" dirty="0" smtClean="0"/>
          </a:p>
          <a:p>
            <a:pPr marL="0" indent="0">
              <a:buNone/>
            </a:pPr>
            <a:endParaRPr lang="es-MX" dirty="0" smtClean="0"/>
          </a:p>
        </p:txBody>
      </p:sp>
    </p:spTree>
    <p:extLst>
      <p:ext uri="{BB962C8B-B14F-4D97-AF65-F5344CB8AC3E}">
        <p14:creationId xmlns:p14="http://schemas.microsoft.com/office/powerpoint/2010/main" val="122015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2920" y="530352"/>
            <a:ext cx="8183880" cy="5922984"/>
          </a:xfrm>
        </p:spPr>
        <p:txBody>
          <a:bodyPr>
            <a:normAutofit/>
          </a:bodyPr>
          <a:lstStyle/>
          <a:p>
            <a:pPr marL="0" indent="0">
              <a:buNone/>
            </a:pPr>
            <a:r>
              <a:rPr lang="es-MX" sz="2000" b="1" dirty="0" smtClean="0">
                <a:solidFill>
                  <a:srgbClr val="FFCC00"/>
                </a:solidFill>
              </a:rPr>
              <a:t>   </a:t>
            </a:r>
            <a:r>
              <a:rPr lang="es-MX" sz="2400" b="1" dirty="0" smtClean="0">
                <a:solidFill>
                  <a:srgbClr val="FFCC00"/>
                </a:solidFill>
              </a:rPr>
              <a:t>3.Cultura:</a:t>
            </a:r>
          </a:p>
          <a:p>
            <a:r>
              <a:rPr lang="es-MX" sz="2000" dirty="0" smtClean="0"/>
              <a:t>Incrementar el nivel cultural promedio</a:t>
            </a:r>
          </a:p>
          <a:p>
            <a:pPr marL="0" indent="0">
              <a:buNone/>
            </a:pPr>
            <a:r>
              <a:rPr lang="es-MX" sz="2000" dirty="0" smtClean="0"/>
              <a:t>   Principalmente en las comunidades y municipios.</a:t>
            </a:r>
          </a:p>
          <a:p>
            <a:r>
              <a:rPr lang="es-MX" sz="2000" dirty="0" smtClean="0"/>
              <a:t>Ampliar un territorio en la apropiación de la cultura </a:t>
            </a:r>
          </a:p>
          <a:p>
            <a:r>
              <a:rPr lang="es-MX" sz="2000" dirty="0" smtClean="0"/>
              <a:t>La cultura requiere presupuesto para cumplir con su misión social.</a:t>
            </a:r>
          </a:p>
          <a:p>
            <a:endParaRPr lang="es-MX" sz="2000" dirty="0"/>
          </a:p>
          <a:p>
            <a:r>
              <a:rPr lang="es-MX" sz="2000" b="1" dirty="0" smtClean="0">
                <a:solidFill>
                  <a:srgbClr val="660066"/>
                </a:solidFill>
              </a:rPr>
              <a:t>4</a:t>
            </a:r>
            <a:r>
              <a:rPr lang="es-MX" sz="1600" b="1" dirty="0" smtClean="0">
                <a:solidFill>
                  <a:srgbClr val="660066"/>
                </a:solidFill>
              </a:rPr>
              <a:t>. </a:t>
            </a:r>
            <a:r>
              <a:rPr lang="es-MX" sz="2000" b="1" dirty="0">
                <a:solidFill>
                  <a:srgbClr val="660066"/>
                </a:solidFill>
              </a:rPr>
              <a:t>C</a:t>
            </a:r>
            <a:r>
              <a:rPr lang="es-MX" sz="2000" b="1" dirty="0" smtClean="0">
                <a:solidFill>
                  <a:srgbClr val="660066"/>
                </a:solidFill>
              </a:rPr>
              <a:t>iencia y tecnología:</a:t>
            </a:r>
          </a:p>
          <a:p>
            <a:r>
              <a:rPr lang="es-MX" sz="2000" dirty="0" smtClean="0"/>
              <a:t>Alcanzar el nivel elemental en matemáticas y ciencias, en educación básica y media superior.</a:t>
            </a:r>
          </a:p>
          <a:p>
            <a:r>
              <a:rPr lang="es-MX" sz="2000" dirty="0" smtClean="0"/>
              <a:t>Reorientar hacia áreas de ciencia, ingeniería y tecnología </a:t>
            </a:r>
          </a:p>
          <a:p>
            <a:r>
              <a:rPr lang="es-MX" sz="2000" dirty="0" smtClean="0"/>
              <a:t>Generar alianzas con los sectores científicos y tecnológicos.  </a:t>
            </a:r>
          </a:p>
          <a:p>
            <a:endParaRPr lang="es-MX" dirty="0" smtClean="0">
              <a:solidFill>
                <a:schemeClr val="accent6">
                  <a:lumMod val="75000"/>
                </a:schemeClr>
              </a:solidFill>
            </a:endParaRPr>
          </a:p>
          <a:p>
            <a:endParaRPr lang="es-MX" sz="2000" dirty="0" smtClean="0"/>
          </a:p>
          <a:p>
            <a:endParaRPr lang="es-MX" dirty="0" smtClean="0"/>
          </a:p>
        </p:txBody>
      </p:sp>
    </p:spTree>
    <p:extLst>
      <p:ext uri="{BB962C8B-B14F-4D97-AF65-F5344CB8AC3E}">
        <p14:creationId xmlns:p14="http://schemas.microsoft.com/office/powerpoint/2010/main" val="3302375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332656"/>
            <a:ext cx="6512511" cy="1143000"/>
          </a:xfrm>
        </p:spPr>
        <p:txBody>
          <a:bodyPr/>
          <a:lstStyle/>
          <a:p>
            <a:pPr algn="ctr"/>
            <a:r>
              <a:rPr lang="es-MX" dirty="0" smtClean="0"/>
              <a:t>Metas</a:t>
            </a:r>
            <a:endParaRPr lang="es-MX" dirty="0"/>
          </a:p>
        </p:txBody>
      </p:sp>
      <p:sp>
        <p:nvSpPr>
          <p:cNvPr id="3" name="2 Marcador de contenido"/>
          <p:cNvSpPr>
            <a:spLocks noGrp="1"/>
          </p:cNvSpPr>
          <p:nvPr>
            <p:ph idx="1"/>
          </p:nvPr>
        </p:nvSpPr>
        <p:spPr>
          <a:xfrm>
            <a:off x="0" y="1571612"/>
            <a:ext cx="9144000" cy="5286388"/>
          </a:xfrm>
        </p:spPr>
        <p:txBody>
          <a:bodyPr>
            <a:normAutofit/>
          </a:bodyPr>
          <a:lstStyle/>
          <a:p>
            <a:r>
              <a:rPr lang="es-MX" dirty="0" smtClean="0"/>
              <a:t>1.-                                  2.-</a:t>
            </a:r>
          </a:p>
          <a:p>
            <a:endParaRPr lang="es-MX" dirty="0"/>
          </a:p>
          <a:p>
            <a:pPr marL="0" indent="0">
              <a:buNone/>
            </a:pPr>
            <a:endParaRPr lang="es-MX" dirty="0"/>
          </a:p>
          <a:p>
            <a:pPr marL="0" indent="0">
              <a:buNone/>
            </a:pPr>
            <a:endParaRPr lang="es-MX" dirty="0"/>
          </a:p>
          <a:p>
            <a:r>
              <a:rPr lang="es-MX" dirty="0" smtClean="0"/>
              <a:t> </a:t>
            </a:r>
            <a:r>
              <a:rPr lang="es-MX" dirty="0"/>
              <a:t>Incrementar porcentualmente los siguientes indicadores hasta alcanzar:</a:t>
            </a:r>
          </a:p>
        </p:txBody>
      </p:sp>
      <p:graphicFrame>
        <p:nvGraphicFramePr>
          <p:cNvPr id="4" name="3 Tabla"/>
          <p:cNvGraphicFramePr>
            <a:graphicFrameLocks noGrp="1"/>
          </p:cNvGraphicFramePr>
          <p:nvPr>
            <p:extLst>
              <p:ext uri="{D42A27DB-BD31-4B8C-83A1-F6EECF244321}">
                <p14:modId xmlns:p14="http://schemas.microsoft.com/office/powerpoint/2010/main" val="1543192300"/>
              </p:ext>
            </p:extLst>
          </p:nvPr>
        </p:nvGraphicFramePr>
        <p:xfrm>
          <a:off x="1187624" y="4581128"/>
          <a:ext cx="6840760" cy="1849120"/>
        </p:xfrm>
        <a:graphic>
          <a:graphicData uri="http://schemas.openxmlformats.org/drawingml/2006/table">
            <a:tbl>
              <a:tblPr firstRow="1" bandRow="1">
                <a:tableStyleId>{5C22544A-7EE6-4342-B048-85BDC9FD1C3A}</a:tableStyleId>
              </a:tblPr>
              <a:tblGrid>
                <a:gridCol w="3420380"/>
                <a:gridCol w="3420380"/>
              </a:tblGrid>
              <a:tr h="154816">
                <a:tc>
                  <a:txBody>
                    <a:bodyPr/>
                    <a:lstStyle/>
                    <a:p>
                      <a:r>
                        <a:rPr lang="es-MX" dirty="0" smtClean="0"/>
                        <a:t>Nivel escolar</a:t>
                      </a:r>
                      <a:endParaRPr lang="es-MX" dirty="0"/>
                    </a:p>
                  </a:txBody>
                  <a:tcPr/>
                </a:tc>
                <a:tc>
                  <a:txBody>
                    <a:bodyPr/>
                    <a:lstStyle/>
                    <a:p>
                      <a:r>
                        <a:rPr lang="es-MX" dirty="0" smtClean="0"/>
                        <a:t>Cobertura</a:t>
                      </a:r>
                      <a:endParaRPr lang="es-MX" dirty="0"/>
                    </a:p>
                  </a:txBody>
                  <a:tcPr/>
                </a:tc>
              </a:tr>
              <a:tr h="370840">
                <a:tc>
                  <a:txBody>
                    <a:bodyPr/>
                    <a:lstStyle/>
                    <a:p>
                      <a:r>
                        <a:rPr lang="es-MX" dirty="0" smtClean="0"/>
                        <a:t>Preescolar</a:t>
                      </a:r>
                      <a:endParaRPr lang="es-MX" dirty="0"/>
                    </a:p>
                  </a:txBody>
                  <a:tcPr/>
                </a:tc>
                <a:tc>
                  <a:txBody>
                    <a:bodyPr/>
                    <a:lstStyle/>
                    <a:p>
                      <a:r>
                        <a:rPr lang="es-MX" dirty="0" smtClean="0"/>
                        <a:t>92.27</a:t>
                      </a:r>
                      <a:endParaRPr lang="es-MX" dirty="0"/>
                    </a:p>
                  </a:txBody>
                  <a:tcPr/>
                </a:tc>
              </a:tr>
              <a:tr h="370840">
                <a:tc>
                  <a:txBody>
                    <a:bodyPr/>
                    <a:lstStyle/>
                    <a:p>
                      <a:r>
                        <a:rPr lang="es-MX" dirty="0" smtClean="0"/>
                        <a:t>Primaria</a:t>
                      </a:r>
                      <a:endParaRPr lang="es-MX" dirty="0"/>
                    </a:p>
                  </a:txBody>
                  <a:tcPr/>
                </a:tc>
                <a:tc>
                  <a:txBody>
                    <a:bodyPr/>
                    <a:lstStyle/>
                    <a:p>
                      <a:r>
                        <a:rPr lang="es-MX" dirty="0" smtClean="0"/>
                        <a:t>99.49</a:t>
                      </a:r>
                      <a:endParaRPr lang="es-MX" dirty="0"/>
                    </a:p>
                  </a:txBody>
                  <a:tcPr/>
                </a:tc>
              </a:tr>
              <a:tr h="370840">
                <a:tc>
                  <a:txBody>
                    <a:bodyPr/>
                    <a:lstStyle/>
                    <a:p>
                      <a:r>
                        <a:rPr lang="es-MX" dirty="0" smtClean="0"/>
                        <a:t>Secundaria</a:t>
                      </a:r>
                      <a:endParaRPr lang="es-MX" dirty="0"/>
                    </a:p>
                  </a:txBody>
                  <a:tcPr/>
                </a:tc>
                <a:tc>
                  <a:txBody>
                    <a:bodyPr/>
                    <a:lstStyle/>
                    <a:p>
                      <a:r>
                        <a:rPr lang="es-MX" dirty="0" smtClean="0"/>
                        <a:t>97.1</a:t>
                      </a:r>
                      <a:endParaRPr lang="es-MX" dirty="0"/>
                    </a:p>
                  </a:txBody>
                  <a:tcPr/>
                </a:tc>
              </a:tr>
              <a:tr h="370840">
                <a:tc>
                  <a:txBody>
                    <a:bodyPr/>
                    <a:lstStyle/>
                    <a:p>
                      <a:r>
                        <a:rPr lang="es-MX" dirty="0" smtClean="0"/>
                        <a:t>Media superior</a:t>
                      </a:r>
                      <a:endParaRPr lang="es-MX" dirty="0"/>
                    </a:p>
                  </a:txBody>
                  <a:tcPr/>
                </a:tc>
                <a:tc>
                  <a:txBody>
                    <a:bodyPr/>
                    <a:lstStyle/>
                    <a:p>
                      <a:r>
                        <a:rPr lang="es-MX" dirty="0" smtClean="0"/>
                        <a:t>68.76</a:t>
                      </a:r>
                      <a:endParaRPr lang="es-MX" dirty="0"/>
                    </a:p>
                  </a:txBody>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261" y="1340768"/>
            <a:ext cx="2249587" cy="2249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340768"/>
            <a:ext cx="3672408" cy="163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17691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3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4_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387</TotalTime>
  <Words>2240</Words>
  <Application>Microsoft Office PowerPoint</Application>
  <PresentationFormat>Presentación en pantalla (4:3)</PresentationFormat>
  <Paragraphs>263</Paragraphs>
  <Slides>48</Slides>
  <Notes>0</Notes>
  <HiddenSlides>0</HiddenSlides>
  <MMClips>0</MMClips>
  <ScaleCrop>false</ScaleCrop>
  <HeadingPairs>
    <vt:vector size="4" baseType="variant">
      <vt:variant>
        <vt:lpstr>Tema</vt:lpstr>
      </vt:variant>
      <vt:variant>
        <vt:i4>4</vt:i4>
      </vt:variant>
      <vt:variant>
        <vt:lpstr>Títulos de diapositiva</vt:lpstr>
      </vt:variant>
      <vt:variant>
        <vt:i4>48</vt:i4>
      </vt:variant>
    </vt:vector>
  </HeadingPairs>
  <TitlesOfParts>
    <vt:vector size="52" baseType="lpstr">
      <vt:lpstr>Flujo</vt:lpstr>
      <vt:lpstr>2_Aspecto</vt:lpstr>
      <vt:lpstr>3_Aspecto</vt:lpstr>
      <vt:lpstr>4_Aspecto</vt:lpstr>
      <vt:lpstr>Plan Estatal de Educación 2011-2016 Expositoras: *Jacqueline Carolina Jiménez Cardona *Teresa de Jesús Carrillo Quintero</vt:lpstr>
      <vt:lpstr>¿Qué es el plan estatal de educación?</vt:lpstr>
      <vt:lpstr>Presentación de PowerPoint</vt:lpstr>
      <vt:lpstr>COBERTURA REGIONAL              Y  MUNICIPAL </vt:lpstr>
      <vt:lpstr>Presentación de PowerPoint</vt:lpstr>
      <vt:lpstr>       PRINCIPALES RETOS :</vt:lpstr>
      <vt:lpstr>Estos retos atienden a la solución de los siguientes problemas: </vt:lpstr>
      <vt:lpstr>Presentación de PowerPoint</vt:lpstr>
      <vt:lpstr>Metas</vt:lpstr>
      <vt:lpstr>Presentación de PowerPoint</vt:lpstr>
      <vt:lpstr>¿Qué nos ofrece este plan?</vt:lpstr>
      <vt:lpstr>Presentación de PowerPoint</vt:lpstr>
      <vt:lpstr>3.1 ACCESO A LA EDUCACION BASICA Y ASEGURAR SU CALIDAD </vt:lpstr>
      <vt:lpstr>3.2 Fortalecimiento de la educación media superior y superior:</vt:lpstr>
      <vt:lpstr>Participación social y vinculación del sistema educativo</vt:lpstr>
      <vt:lpstr>Presentación de PowerPoint</vt:lpstr>
      <vt:lpstr>Sistema Estatal de Becas</vt:lpstr>
      <vt:lpstr>Presentación de PowerPoint</vt:lpstr>
      <vt:lpstr>Benemérita Escuela Normal  “Manuel Ávila Camacho”</vt:lpstr>
      <vt:lpstr>Plan Nacional de Desarrollo</vt:lpstr>
      <vt:lpstr>Presentación de PowerPoint</vt:lpstr>
      <vt:lpstr>Marco legal</vt:lpstr>
      <vt:lpstr>Presentación de PowerPoint</vt:lpstr>
      <vt:lpstr>Presentación de PowerPoint</vt:lpstr>
      <vt:lpstr>Sistema Nacional de Planeación Democrática</vt:lpstr>
      <vt:lpstr>Participación social</vt:lpstr>
      <vt:lpstr>Antecedentes</vt:lpstr>
      <vt:lpstr>Presentación de PowerPoint</vt:lpstr>
      <vt:lpstr>Presentación de PowerPoint</vt:lpstr>
      <vt:lpstr>Presentación de PowerPoint</vt:lpstr>
      <vt:lpstr>1995 - 2000</vt:lpstr>
      <vt:lpstr>2001 - 2006</vt:lpstr>
      <vt:lpstr>2007 - 2012</vt:lpstr>
      <vt:lpstr>Plan Nacional de Desarrollo vigente 2013 - 2018</vt:lpstr>
      <vt:lpstr>Presentación de PowerPoint</vt:lpstr>
      <vt:lpstr>Plan Nacional de Desarrollo 2013-2018 </vt:lpstr>
      <vt:lpstr>Primera meta</vt:lpstr>
      <vt:lpstr>Segunda meta</vt:lpstr>
      <vt:lpstr>Tercera meta</vt:lpstr>
      <vt:lpstr>Cuarta meta</vt:lpstr>
      <vt:lpstr>Quinta meta </vt:lpstr>
      <vt:lpstr>I. Para lograr un México en Paz:</vt:lpstr>
      <vt:lpstr>II. Para lograr un México incluyente: </vt:lpstr>
      <vt:lpstr>III. Para lograr un México con educación de calidad: </vt:lpstr>
      <vt:lpstr>IV. Para lograr un México próspero:</vt:lpstr>
      <vt:lpstr>V. Para lograr un México con responsabilidad global: </vt:lpstr>
      <vt:lpstr>Presentación de PowerPoint</vt:lpstr>
      <vt:lpstr>INTEGRANTES DEL EQUIPO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Estatal de Educación</dc:title>
  <dc:creator>Carolina Cardona</dc:creator>
  <cp:lastModifiedBy>Carolina Cardona</cp:lastModifiedBy>
  <cp:revision>31</cp:revision>
  <dcterms:created xsi:type="dcterms:W3CDTF">2014-09-28T19:12:22Z</dcterms:created>
  <dcterms:modified xsi:type="dcterms:W3CDTF">2015-01-06T06:04:46Z</dcterms:modified>
</cp:coreProperties>
</file>