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58" r:id="rId5"/>
    <p:sldId id="273" r:id="rId6"/>
    <p:sldId id="259" r:id="rId7"/>
    <p:sldId id="275" r:id="rId8"/>
    <p:sldId id="260" r:id="rId9"/>
    <p:sldId id="270" r:id="rId10"/>
    <p:sldId id="261" r:id="rId11"/>
    <p:sldId id="271" r:id="rId12"/>
    <p:sldId id="264" r:id="rId13"/>
    <p:sldId id="265" r:id="rId14"/>
    <p:sldId id="266" r:id="rId15"/>
    <p:sldId id="262" r:id="rId16"/>
    <p:sldId id="267" r:id="rId17"/>
    <p:sldId id="268" r:id="rId18"/>
    <p:sldId id="263" r:id="rId19"/>
    <p:sldId id="276" r:id="rId20"/>
    <p:sldId id="269" r:id="rId2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38" autoAdjust="0"/>
    <p:restoredTop sz="94660"/>
  </p:normalViewPr>
  <p:slideViewPr>
    <p:cSldViewPr snapToGrid="0">
      <p:cViewPr>
        <p:scale>
          <a:sx n="50" d="100"/>
          <a:sy n="50" d="100"/>
        </p:scale>
        <p:origin x="-1506" y="-6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7215F15-919F-46F2-9852-2C0EE18D87B9}" type="datetimeFigureOut">
              <a:rPr lang="es-MX" smtClean="0"/>
              <a:t>12/12/2014</a:t>
            </a:fld>
            <a:endParaRPr lang="es-MX"/>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s-MX"/>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685E1B4-68A5-4228-A433-3FEFC8921591}" type="slidenum">
              <a:rPr lang="es-MX" smtClean="0"/>
              <a:t>‹Nº›</a:t>
            </a:fld>
            <a:endParaRPr lang="es-MX"/>
          </a:p>
        </p:txBody>
      </p:sp>
    </p:spTree>
    <p:extLst>
      <p:ext uri="{BB962C8B-B14F-4D97-AF65-F5344CB8AC3E}">
        <p14:creationId xmlns:p14="http://schemas.microsoft.com/office/powerpoint/2010/main" val="3780614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7215F15-919F-46F2-9852-2C0EE18D87B9}" type="datetimeFigureOut">
              <a:rPr lang="es-MX" smtClean="0"/>
              <a:t>12/12/2014</a:t>
            </a:fld>
            <a:endParaRPr lang="es-MX"/>
          </a:p>
        </p:txBody>
      </p:sp>
      <p:sp>
        <p:nvSpPr>
          <p:cNvPr id="6" name="Footer Placeholder 5"/>
          <p:cNvSpPr>
            <a:spLocks noGrp="1"/>
          </p:cNvSpPr>
          <p:nvPr>
            <p:ph type="ftr" sz="quarter" idx="11"/>
          </p:nvPr>
        </p:nvSpPr>
        <p:spPr/>
        <p:txBody>
          <a:bodyPr/>
          <a:lstStyle/>
          <a:p>
            <a:endParaRPr lang="es-MX"/>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685E1B4-68A5-4228-A433-3FEFC8921591}" type="slidenum">
              <a:rPr lang="es-MX" smtClean="0"/>
              <a:t>‹Nº›</a:t>
            </a:fld>
            <a:endParaRPr lang="es-MX"/>
          </a:p>
        </p:txBody>
      </p:sp>
    </p:spTree>
    <p:extLst>
      <p:ext uri="{BB962C8B-B14F-4D97-AF65-F5344CB8AC3E}">
        <p14:creationId xmlns:p14="http://schemas.microsoft.com/office/powerpoint/2010/main" val="3199627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7215F15-919F-46F2-9852-2C0EE18D87B9}" type="datetimeFigureOut">
              <a:rPr lang="es-MX" smtClean="0"/>
              <a:t>12/12/2014</a:t>
            </a:fld>
            <a:endParaRPr lang="es-MX"/>
          </a:p>
        </p:txBody>
      </p:sp>
      <p:sp>
        <p:nvSpPr>
          <p:cNvPr id="5" name="Footer Placeholder 4"/>
          <p:cNvSpPr>
            <a:spLocks noGrp="1"/>
          </p:cNvSpPr>
          <p:nvPr>
            <p:ph type="ftr" sz="quarter" idx="11"/>
          </p:nvPr>
        </p:nvSpPr>
        <p:spPr/>
        <p:txBody>
          <a:bodyPr/>
          <a:lstStyle/>
          <a:p>
            <a:endParaRPr lang="es-MX"/>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685E1B4-68A5-4228-A433-3FEFC8921591}" type="slidenum">
              <a:rPr lang="es-MX" smtClean="0"/>
              <a:t>‹Nº›</a:t>
            </a:fld>
            <a:endParaRPr lang="es-MX"/>
          </a:p>
        </p:txBody>
      </p:sp>
    </p:spTree>
    <p:extLst>
      <p:ext uri="{BB962C8B-B14F-4D97-AF65-F5344CB8AC3E}">
        <p14:creationId xmlns:p14="http://schemas.microsoft.com/office/powerpoint/2010/main" val="995692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7215F15-919F-46F2-9852-2C0EE18D87B9}" type="datetimeFigureOut">
              <a:rPr lang="es-MX" smtClean="0"/>
              <a:t>12/12/2014</a:t>
            </a:fld>
            <a:endParaRPr lang="es-MX"/>
          </a:p>
        </p:txBody>
      </p:sp>
      <p:sp>
        <p:nvSpPr>
          <p:cNvPr id="5" name="Footer Placeholder 4"/>
          <p:cNvSpPr>
            <a:spLocks noGrp="1"/>
          </p:cNvSpPr>
          <p:nvPr>
            <p:ph type="ftr" sz="quarter" idx="11"/>
          </p:nvPr>
        </p:nvSpPr>
        <p:spPr/>
        <p:txBody>
          <a:bodyPr/>
          <a:lstStyle/>
          <a:p>
            <a:endParaRPr lang="es-MX"/>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685E1B4-68A5-4228-A433-3FEFC8921591}" type="slidenum">
              <a:rPr lang="es-MX" smtClean="0"/>
              <a:t>‹Nº›</a:t>
            </a:fld>
            <a:endParaRPr lang="es-MX"/>
          </a:p>
        </p:txBody>
      </p:sp>
    </p:spTree>
    <p:extLst>
      <p:ext uri="{BB962C8B-B14F-4D97-AF65-F5344CB8AC3E}">
        <p14:creationId xmlns:p14="http://schemas.microsoft.com/office/powerpoint/2010/main" val="3631137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7215F15-919F-46F2-9852-2C0EE18D87B9}" type="datetimeFigureOut">
              <a:rPr lang="es-MX" smtClean="0"/>
              <a:t>12/12/2014</a:t>
            </a:fld>
            <a:endParaRPr lang="es-MX"/>
          </a:p>
        </p:txBody>
      </p:sp>
      <p:sp>
        <p:nvSpPr>
          <p:cNvPr id="5" name="Footer Placeholder 4"/>
          <p:cNvSpPr>
            <a:spLocks noGrp="1"/>
          </p:cNvSpPr>
          <p:nvPr>
            <p:ph type="ftr" sz="quarter" idx="11"/>
          </p:nvPr>
        </p:nvSpPr>
        <p:spPr/>
        <p:txBody>
          <a:bodyPr/>
          <a:lstStyle/>
          <a:p>
            <a:endParaRPr lang="es-MX"/>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685E1B4-68A5-4228-A433-3FEFC8921591}" type="slidenum">
              <a:rPr lang="es-MX" smtClean="0"/>
              <a:t>‹Nº›</a:t>
            </a:fld>
            <a:endParaRPr lang="es-MX"/>
          </a:p>
        </p:txBody>
      </p:sp>
    </p:spTree>
    <p:extLst>
      <p:ext uri="{BB962C8B-B14F-4D97-AF65-F5344CB8AC3E}">
        <p14:creationId xmlns:p14="http://schemas.microsoft.com/office/powerpoint/2010/main" val="958956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7215F15-919F-46F2-9852-2C0EE18D87B9}" type="datetimeFigureOut">
              <a:rPr lang="es-MX" smtClean="0"/>
              <a:t>12/12/2014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685E1B4-68A5-4228-A433-3FEFC8921591}" type="slidenum">
              <a:rPr lang="es-MX" smtClean="0"/>
              <a:t>‹Nº›</a:t>
            </a:fld>
            <a:endParaRPr lang="es-MX"/>
          </a:p>
        </p:txBody>
      </p:sp>
    </p:spTree>
    <p:extLst>
      <p:ext uri="{BB962C8B-B14F-4D97-AF65-F5344CB8AC3E}">
        <p14:creationId xmlns:p14="http://schemas.microsoft.com/office/powerpoint/2010/main" val="136637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7215F15-919F-46F2-9852-2C0EE18D87B9}" type="datetimeFigureOut">
              <a:rPr lang="es-MX" smtClean="0"/>
              <a:t>12/12/2014</a:t>
            </a:fld>
            <a:endParaRPr lang="es-MX"/>
          </a:p>
        </p:txBody>
      </p:sp>
      <p:sp>
        <p:nvSpPr>
          <p:cNvPr id="8" name="Footer Placeholder 7"/>
          <p:cNvSpPr>
            <a:spLocks noGrp="1"/>
          </p:cNvSpPr>
          <p:nvPr>
            <p:ph type="ftr" sz="quarter" idx="11"/>
          </p:nvPr>
        </p:nvSpPr>
        <p:spPr>
          <a:xfrm>
            <a:off x="561111" y="6391838"/>
            <a:ext cx="3644282" cy="304801"/>
          </a:xfrm>
        </p:spPr>
        <p:txBody>
          <a:bodyPr/>
          <a:lstStyle/>
          <a:p>
            <a:endParaRPr lang="es-MX"/>
          </a:p>
        </p:txBody>
      </p:sp>
      <p:sp>
        <p:nvSpPr>
          <p:cNvPr id="9" name="Slide Number Placeholder 8"/>
          <p:cNvSpPr>
            <a:spLocks noGrp="1"/>
          </p:cNvSpPr>
          <p:nvPr>
            <p:ph type="sldNum" sz="quarter" idx="12"/>
          </p:nvPr>
        </p:nvSpPr>
        <p:spPr/>
        <p:txBody>
          <a:bodyPr/>
          <a:lstStyle/>
          <a:p>
            <a:fld id="{D685E1B4-68A5-4228-A433-3FEFC8921591}" type="slidenum">
              <a:rPr lang="es-MX" smtClean="0"/>
              <a:t>‹Nº›</a:t>
            </a:fld>
            <a:endParaRPr lang="es-MX"/>
          </a:p>
        </p:txBody>
      </p:sp>
    </p:spTree>
    <p:extLst>
      <p:ext uri="{BB962C8B-B14F-4D97-AF65-F5344CB8AC3E}">
        <p14:creationId xmlns:p14="http://schemas.microsoft.com/office/powerpoint/2010/main" val="1047374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7215F15-919F-46F2-9852-2C0EE18D87B9}" type="datetimeFigureOut">
              <a:rPr lang="es-MX" smtClean="0"/>
              <a:t>12/12/2014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685E1B4-68A5-4228-A433-3FEFC8921591}" type="slidenum">
              <a:rPr lang="es-MX" smtClean="0"/>
              <a:t>‹Nº›</a:t>
            </a:fld>
            <a:endParaRPr lang="es-MX"/>
          </a:p>
        </p:txBody>
      </p:sp>
    </p:spTree>
    <p:extLst>
      <p:ext uri="{BB962C8B-B14F-4D97-AF65-F5344CB8AC3E}">
        <p14:creationId xmlns:p14="http://schemas.microsoft.com/office/powerpoint/2010/main" val="633487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7215F15-919F-46F2-9852-2C0EE18D87B9}" type="datetimeFigureOut">
              <a:rPr lang="es-MX" smtClean="0"/>
              <a:t>12/12/2014</a:t>
            </a:fld>
            <a:endParaRPr lang="es-MX"/>
          </a:p>
        </p:txBody>
      </p:sp>
      <p:sp>
        <p:nvSpPr>
          <p:cNvPr id="5" name="Footer Placeholder 4"/>
          <p:cNvSpPr>
            <a:spLocks noGrp="1"/>
          </p:cNvSpPr>
          <p:nvPr>
            <p:ph type="ftr" sz="quarter" idx="11"/>
          </p:nvPr>
        </p:nvSpPr>
        <p:spPr/>
        <p:txBody>
          <a:bodyPr/>
          <a:lstStyle/>
          <a:p>
            <a:endParaRPr lang="es-MX"/>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685E1B4-68A5-4228-A433-3FEFC8921591}" type="slidenum">
              <a:rPr lang="es-MX" smtClean="0"/>
              <a:t>‹Nº›</a:t>
            </a:fld>
            <a:endParaRPr lang="es-MX"/>
          </a:p>
        </p:txBody>
      </p:sp>
    </p:spTree>
    <p:extLst>
      <p:ext uri="{BB962C8B-B14F-4D97-AF65-F5344CB8AC3E}">
        <p14:creationId xmlns:p14="http://schemas.microsoft.com/office/powerpoint/2010/main" val="274383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7215F15-919F-46F2-9852-2C0EE18D87B9}" type="datetimeFigureOut">
              <a:rPr lang="es-MX" smtClean="0"/>
              <a:t>12/12/2014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685E1B4-68A5-4228-A433-3FEFC8921591}" type="slidenum">
              <a:rPr lang="es-MX" smtClean="0"/>
              <a:t>‹Nº›</a:t>
            </a:fld>
            <a:endParaRPr lang="es-MX"/>
          </a:p>
        </p:txBody>
      </p:sp>
    </p:spTree>
    <p:extLst>
      <p:ext uri="{BB962C8B-B14F-4D97-AF65-F5344CB8AC3E}">
        <p14:creationId xmlns:p14="http://schemas.microsoft.com/office/powerpoint/2010/main" val="344786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7215F15-919F-46F2-9852-2C0EE18D87B9}" type="datetimeFigureOut">
              <a:rPr lang="es-MX" smtClean="0"/>
              <a:t>12/12/2014</a:t>
            </a:fld>
            <a:endParaRPr lang="es-MX"/>
          </a:p>
        </p:txBody>
      </p:sp>
      <p:sp>
        <p:nvSpPr>
          <p:cNvPr id="5" name="Footer Placeholder 4"/>
          <p:cNvSpPr>
            <a:spLocks noGrp="1"/>
          </p:cNvSpPr>
          <p:nvPr>
            <p:ph type="ftr" sz="quarter" idx="11"/>
          </p:nvPr>
        </p:nvSpPr>
        <p:spPr/>
        <p:txBody>
          <a:bodyPr/>
          <a:lstStyle/>
          <a:p>
            <a:endParaRPr lang="es-MX"/>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685E1B4-68A5-4228-A433-3FEFC8921591}" type="slidenum">
              <a:rPr lang="es-MX" smtClean="0"/>
              <a:t>‹Nº›</a:t>
            </a:fld>
            <a:endParaRPr lang="es-MX"/>
          </a:p>
        </p:txBody>
      </p:sp>
    </p:spTree>
    <p:extLst>
      <p:ext uri="{BB962C8B-B14F-4D97-AF65-F5344CB8AC3E}">
        <p14:creationId xmlns:p14="http://schemas.microsoft.com/office/powerpoint/2010/main" val="3803544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7215F15-919F-46F2-9852-2C0EE18D87B9}" type="datetimeFigureOut">
              <a:rPr lang="es-MX" smtClean="0"/>
              <a:t>12/12/2014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685E1B4-68A5-4228-A433-3FEFC8921591}" type="slidenum">
              <a:rPr lang="es-MX" smtClean="0"/>
              <a:t>‹Nº›</a:t>
            </a:fld>
            <a:endParaRPr lang="es-MX"/>
          </a:p>
        </p:txBody>
      </p:sp>
    </p:spTree>
    <p:extLst>
      <p:ext uri="{BB962C8B-B14F-4D97-AF65-F5344CB8AC3E}">
        <p14:creationId xmlns:p14="http://schemas.microsoft.com/office/powerpoint/2010/main" val="1230851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7215F15-919F-46F2-9852-2C0EE18D87B9}" type="datetimeFigureOut">
              <a:rPr lang="es-MX" smtClean="0"/>
              <a:t>12/12/2014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685E1B4-68A5-4228-A433-3FEFC8921591}" type="slidenum">
              <a:rPr lang="es-MX" smtClean="0"/>
              <a:t>‹Nº›</a:t>
            </a:fld>
            <a:endParaRPr lang="es-MX"/>
          </a:p>
        </p:txBody>
      </p:sp>
    </p:spTree>
    <p:extLst>
      <p:ext uri="{BB962C8B-B14F-4D97-AF65-F5344CB8AC3E}">
        <p14:creationId xmlns:p14="http://schemas.microsoft.com/office/powerpoint/2010/main" val="148375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7215F15-919F-46F2-9852-2C0EE18D87B9}" type="datetimeFigureOut">
              <a:rPr lang="es-MX" smtClean="0"/>
              <a:t>12/12/2014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685E1B4-68A5-4228-A433-3FEFC8921591}" type="slidenum">
              <a:rPr lang="es-MX" smtClean="0"/>
              <a:t>‹Nº›</a:t>
            </a:fld>
            <a:endParaRPr lang="es-MX"/>
          </a:p>
        </p:txBody>
      </p:sp>
    </p:spTree>
    <p:extLst>
      <p:ext uri="{BB962C8B-B14F-4D97-AF65-F5344CB8AC3E}">
        <p14:creationId xmlns:p14="http://schemas.microsoft.com/office/powerpoint/2010/main" val="398194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15F15-919F-46F2-9852-2C0EE18D87B9}" type="datetimeFigureOut">
              <a:rPr lang="es-MX" smtClean="0"/>
              <a:t>12/12/2014</a:t>
            </a:fld>
            <a:endParaRPr lang="es-MX"/>
          </a:p>
        </p:txBody>
      </p:sp>
      <p:sp>
        <p:nvSpPr>
          <p:cNvPr id="3" name="Footer Placeholder 2"/>
          <p:cNvSpPr>
            <a:spLocks noGrp="1"/>
          </p:cNvSpPr>
          <p:nvPr>
            <p:ph type="ftr" sz="quarter" idx="11"/>
          </p:nvPr>
        </p:nvSpPr>
        <p:spPr/>
        <p:txBody>
          <a:bodyPr/>
          <a:lstStyle/>
          <a:p>
            <a:endParaRPr lang="es-MX"/>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685E1B4-68A5-4228-A433-3FEFC8921591}" type="slidenum">
              <a:rPr lang="es-MX" smtClean="0"/>
              <a:t>‹Nº›</a:t>
            </a:fld>
            <a:endParaRPr lang="es-MX"/>
          </a:p>
        </p:txBody>
      </p:sp>
    </p:spTree>
    <p:extLst>
      <p:ext uri="{BB962C8B-B14F-4D97-AF65-F5344CB8AC3E}">
        <p14:creationId xmlns:p14="http://schemas.microsoft.com/office/powerpoint/2010/main" val="3536532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7215F15-919F-46F2-9852-2C0EE18D87B9}" type="datetimeFigureOut">
              <a:rPr lang="es-MX" smtClean="0"/>
              <a:t>12/12/2014</a:t>
            </a:fld>
            <a:endParaRPr lang="es-MX"/>
          </a:p>
        </p:txBody>
      </p:sp>
      <p:sp>
        <p:nvSpPr>
          <p:cNvPr id="6" name="Footer Placeholder 5"/>
          <p:cNvSpPr>
            <a:spLocks noGrp="1"/>
          </p:cNvSpPr>
          <p:nvPr>
            <p:ph type="ftr" sz="quarter" idx="11"/>
          </p:nvPr>
        </p:nvSpPr>
        <p:spPr/>
        <p:txBody>
          <a:bodyPr/>
          <a:lstStyle/>
          <a:p>
            <a:endParaRPr lang="es-MX"/>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685E1B4-68A5-4228-A433-3FEFC8921591}" type="slidenum">
              <a:rPr lang="es-MX" smtClean="0"/>
              <a:t>‹Nº›</a:t>
            </a:fld>
            <a:endParaRPr lang="es-MX"/>
          </a:p>
        </p:txBody>
      </p:sp>
    </p:spTree>
    <p:extLst>
      <p:ext uri="{BB962C8B-B14F-4D97-AF65-F5344CB8AC3E}">
        <p14:creationId xmlns:p14="http://schemas.microsoft.com/office/powerpoint/2010/main" val="3209329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7215F15-919F-46F2-9852-2C0EE18D87B9}" type="datetimeFigureOut">
              <a:rPr lang="es-MX" smtClean="0"/>
              <a:t>12/12/2014</a:t>
            </a:fld>
            <a:endParaRPr lang="es-MX"/>
          </a:p>
        </p:txBody>
      </p:sp>
      <p:sp>
        <p:nvSpPr>
          <p:cNvPr id="6" name="Footer Placeholder 5"/>
          <p:cNvSpPr>
            <a:spLocks noGrp="1"/>
          </p:cNvSpPr>
          <p:nvPr>
            <p:ph type="ftr" sz="quarter" idx="11"/>
          </p:nvPr>
        </p:nvSpPr>
        <p:spPr/>
        <p:txBody>
          <a:bodyPr/>
          <a:lstStyle/>
          <a:p>
            <a:endParaRPr lang="es-MX"/>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685E1B4-68A5-4228-A433-3FEFC8921591}" type="slidenum">
              <a:rPr lang="es-MX" smtClean="0"/>
              <a:t>‹Nº›</a:t>
            </a:fld>
            <a:endParaRPr lang="es-MX"/>
          </a:p>
        </p:txBody>
      </p:sp>
    </p:spTree>
    <p:extLst>
      <p:ext uri="{BB962C8B-B14F-4D97-AF65-F5344CB8AC3E}">
        <p14:creationId xmlns:p14="http://schemas.microsoft.com/office/powerpoint/2010/main" val="3665750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7215F15-919F-46F2-9852-2C0EE18D87B9}" type="datetimeFigureOut">
              <a:rPr lang="es-MX" smtClean="0"/>
              <a:t>12/12/2014</a:t>
            </a:fld>
            <a:endParaRPr lang="es-MX"/>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s-MX"/>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685E1B4-68A5-4228-A433-3FEFC8921591}" type="slidenum">
              <a:rPr lang="es-MX" smtClean="0"/>
              <a:t>‹Nº›</a:t>
            </a:fld>
            <a:endParaRPr lang="es-MX"/>
          </a:p>
        </p:txBody>
      </p:sp>
    </p:spTree>
    <p:extLst>
      <p:ext uri="{BB962C8B-B14F-4D97-AF65-F5344CB8AC3E}">
        <p14:creationId xmlns:p14="http://schemas.microsoft.com/office/powerpoint/2010/main" val="3511971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gif"/></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mx/url?sa=i&amp;rct=j&amp;q=&amp;esrc=s&amp;source=images&amp;cd=&amp;cad=rja&amp;uact=8&amp;ved=0CAcQjRw&amp;url=http://www.perueduca.pe/foro/-/message_boards/message/29031673&amp;ei=-XZtVKm9FpWxyAS_0IDoAw&amp;bvm=bv.80120444,d.aWw&amp;psig=AFQjCNHubfUPaQjqnGsFxlH2msEcTnBqEw&amp;ust=1416546201520586"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mx/url?sa=i&amp;source=images&amp;cd=&amp;cad=rja&amp;uact=8&amp;ved=0CAgQjRw&amp;url=http://www.imagui.com/a/dibujos-de-maestras-dando-clases-iLLrdy7R4&amp;ei=lXltVISgLdimyAS974DYDg&amp;psig=AFQjCNEson8SNiqVq3aaD_4arPtWLwcpbA&amp;ust=1416547093826883"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38291" y="888642"/>
            <a:ext cx="8825658" cy="2974339"/>
          </a:xfrm>
        </p:spPr>
        <p:txBody>
          <a:bodyPr/>
          <a:lstStyle/>
          <a:p>
            <a:pPr algn="ctr"/>
            <a:r>
              <a:rPr lang="es-MX" sz="6000" b="1" dirty="0" smtClean="0"/>
              <a:t>Dimensiones de la profesión docente</a:t>
            </a:r>
            <a:endParaRPr lang="es-MX" sz="6000" b="1" dirty="0"/>
          </a:p>
        </p:txBody>
      </p:sp>
      <p:sp>
        <p:nvSpPr>
          <p:cNvPr id="3" name="Subtítulo 2"/>
          <p:cNvSpPr>
            <a:spLocks noGrp="1"/>
          </p:cNvSpPr>
          <p:nvPr>
            <p:ph type="subTitle" idx="1"/>
          </p:nvPr>
        </p:nvSpPr>
        <p:spPr>
          <a:xfrm>
            <a:off x="4490583" y="5717538"/>
            <a:ext cx="7010251" cy="451443"/>
          </a:xfrm>
        </p:spPr>
        <p:txBody>
          <a:bodyPr/>
          <a:lstStyle/>
          <a:p>
            <a:r>
              <a:rPr lang="es-MX" dirty="0" smtClean="0"/>
              <a:t>El sujeto y su formación profesional como docente</a:t>
            </a:r>
            <a:endParaRPr lang="es-MX" dirty="0"/>
          </a:p>
        </p:txBody>
      </p:sp>
    </p:spTree>
    <p:extLst>
      <p:ext uri="{BB962C8B-B14F-4D97-AF65-F5344CB8AC3E}">
        <p14:creationId xmlns:p14="http://schemas.microsoft.com/office/powerpoint/2010/main" val="8081888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smtClean="0"/>
              <a:t>Dimensión didáctica</a:t>
            </a:r>
            <a:endParaRPr lang="es-MX" b="1" dirty="0"/>
          </a:p>
        </p:txBody>
      </p:sp>
      <p:sp>
        <p:nvSpPr>
          <p:cNvPr id="3" name="2 Marcador de contenido"/>
          <p:cNvSpPr>
            <a:spLocks noGrp="1"/>
          </p:cNvSpPr>
          <p:nvPr>
            <p:ph idx="1"/>
          </p:nvPr>
        </p:nvSpPr>
        <p:spPr>
          <a:xfrm>
            <a:off x="1154954" y="2603500"/>
            <a:ext cx="4636245" cy="3416300"/>
          </a:xfrm>
        </p:spPr>
        <p:txBody>
          <a:bodyPr/>
          <a:lstStyle/>
          <a:p>
            <a:r>
              <a:rPr lang="es-MX" dirty="0" smtClean="0"/>
              <a:t>“Es el papel del docente como agente que, a través de los procesos de enseñanza, orienta, dirige, facilita y guía la interacción de los alumnos con el saber colectivo culturalmente organizado para que ellos, los alumnos, construyan su propio conocimiento”.</a:t>
            </a:r>
          </a:p>
          <a:p>
            <a:pPr marL="0" indent="0">
              <a:buNone/>
            </a:pPr>
            <a:endParaRPr lang="es-MX" dirty="0"/>
          </a:p>
        </p:txBody>
      </p:sp>
      <p:pic>
        <p:nvPicPr>
          <p:cNvPr id="1026" name="Picture 2" descr="C:\Users\Magdalena Lopez\Documents\goretti\BENMAC\SFPD- Mtra Aneli\3848_el-trivial-gigante-de-sogama-pone-prueba-los-conocimientos-de-los-escolares-de-pastoriza-en-mater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8962" y="2460208"/>
            <a:ext cx="2028323" cy="152124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gdalena Lopez\Documents\goretti\BENMAC\SFPD- Mtra Aneli\maest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6835" y="4305300"/>
            <a:ext cx="2727962" cy="23051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Magdalena Lopez\Documents\goretti\BENMAC\SFPD- Mtra Aneli\maestro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689" y="4187232"/>
            <a:ext cx="2024062" cy="20077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bb2LQvNUDPo/Uk5B9bsLP7I/AAAAAAAAAAQ/gacCXpo5YB4/s1600/PREESCOL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6835" y="2472731"/>
            <a:ext cx="2286000" cy="1714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7058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dirty="0" smtClean="0"/>
              <a:t>Propósito de la enseñanza </a:t>
            </a:r>
          </a:p>
          <a:p>
            <a:r>
              <a:rPr lang="es-MX" dirty="0" smtClean="0"/>
              <a:t>Formas de evaluar </a:t>
            </a:r>
          </a:p>
          <a:p>
            <a:r>
              <a:rPr lang="es-MX" dirty="0" smtClean="0"/>
              <a:t>Actividades que se realizan para la enseñanza </a:t>
            </a:r>
            <a:endParaRPr lang="es-MX" dirty="0"/>
          </a:p>
        </p:txBody>
      </p:sp>
    </p:spTree>
    <p:extLst>
      <p:ext uri="{BB962C8B-B14F-4D97-AF65-F5344CB8AC3E}">
        <p14:creationId xmlns:p14="http://schemas.microsoft.com/office/powerpoint/2010/main" val="1980132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076700" y="1417739"/>
            <a:ext cx="3962400" cy="95410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MX" dirty="0" smtClean="0"/>
              <a:t>   </a:t>
            </a:r>
            <a:r>
              <a:rPr lang="es-MX" sz="2800" b="1" dirty="0" smtClean="0"/>
              <a:t>El análisis de ésta dimensión</a:t>
            </a:r>
            <a:endParaRPr lang="es-MX" sz="2800" b="1" dirty="0"/>
          </a:p>
        </p:txBody>
      </p:sp>
      <p:sp>
        <p:nvSpPr>
          <p:cNvPr id="5" name="4 CuadroTexto"/>
          <p:cNvSpPr txBox="1"/>
          <p:nvPr/>
        </p:nvSpPr>
        <p:spPr>
          <a:xfrm>
            <a:off x="933450" y="4155817"/>
            <a:ext cx="3314700" cy="147732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MX" dirty="0" smtClean="0"/>
              <a:t>Con la reflexión sobre la forma en que el conocimiento es presentado a los estudiantes</a:t>
            </a:r>
            <a:endParaRPr lang="es-MX" dirty="0"/>
          </a:p>
        </p:txBody>
      </p:sp>
      <p:sp>
        <p:nvSpPr>
          <p:cNvPr id="6" name="5 CuadroTexto"/>
          <p:cNvSpPr txBox="1"/>
          <p:nvPr/>
        </p:nvSpPr>
        <p:spPr>
          <a:xfrm>
            <a:off x="6591300" y="3854112"/>
            <a:ext cx="1733550" cy="147732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MX" dirty="0" smtClean="0"/>
              <a:t>Lo recreen, y con las formas de enseñar y concebir </a:t>
            </a:r>
            <a:endParaRPr lang="es-MX" dirty="0"/>
          </a:p>
        </p:txBody>
      </p:sp>
      <p:sp>
        <p:nvSpPr>
          <p:cNvPr id="7" name="6 CuadroTexto"/>
          <p:cNvSpPr txBox="1"/>
          <p:nvPr/>
        </p:nvSpPr>
        <p:spPr>
          <a:xfrm>
            <a:off x="9982200" y="3028950"/>
            <a:ext cx="15240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MX" dirty="0" smtClean="0"/>
              <a:t>Proceso educativo.</a:t>
            </a:r>
            <a:endParaRPr lang="es-MX" dirty="0"/>
          </a:p>
        </p:txBody>
      </p:sp>
      <p:sp>
        <p:nvSpPr>
          <p:cNvPr id="16" name="15 Rectángulo"/>
          <p:cNvSpPr/>
          <p:nvPr/>
        </p:nvSpPr>
        <p:spPr>
          <a:xfrm>
            <a:off x="2030718" y="2593657"/>
            <a:ext cx="1741182" cy="400110"/>
          </a:xfrm>
          <a:prstGeom prst="rect">
            <a:avLst/>
          </a:prstGeom>
        </p:spPr>
        <p:txBody>
          <a:bodyPr wrap="none">
            <a:spAutoFit/>
          </a:bodyPr>
          <a:lstStyle/>
          <a:p>
            <a:r>
              <a:rPr lang="es-MX" sz="2000" dirty="0"/>
              <a:t>Se relaciona</a:t>
            </a:r>
          </a:p>
        </p:txBody>
      </p:sp>
      <p:sp>
        <p:nvSpPr>
          <p:cNvPr id="17" name="16 Rectángulo"/>
          <p:cNvSpPr/>
          <p:nvPr/>
        </p:nvSpPr>
        <p:spPr>
          <a:xfrm>
            <a:off x="4774991" y="4944428"/>
            <a:ext cx="1301959" cy="369332"/>
          </a:xfrm>
          <a:prstGeom prst="rect">
            <a:avLst/>
          </a:prstGeom>
        </p:spPr>
        <p:txBody>
          <a:bodyPr wrap="none">
            <a:spAutoFit/>
          </a:bodyPr>
          <a:lstStyle/>
          <a:p>
            <a:r>
              <a:rPr lang="es-MX" dirty="0"/>
              <a:t>para que </a:t>
            </a:r>
          </a:p>
        </p:txBody>
      </p:sp>
      <p:sp>
        <p:nvSpPr>
          <p:cNvPr id="18" name="17 Rectángulo"/>
          <p:cNvSpPr/>
          <p:nvPr/>
        </p:nvSpPr>
        <p:spPr>
          <a:xfrm>
            <a:off x="9298099" y="4388882"/>
            <a:ext cx="641338" cy="369332"/>
          </a:xfrm>
          <a:prstGeom prst="rect">
            <a:avLst/>
          </a:prstGeom>
        </p:spPr>
        <p:txBody>
          <a:bodyPr wrap="square">
            <a:spAutoFit/>
          </a:bodyPr>
          <a:lstStyle/>
          <a:p>
            <a:r>
              <a:rPr lang="es-MX" dirty="0"/>
              <a:t>en</a:t>
            </a:r>
          </a:p>
        </p:txBody>
      </p:sp>
      <p:sp>
        <p:nvSpPr>
          <p:cNvPr id="2" name="1 Flecha izquierda"/>
          <p:cNvSpPr/>
          <p:nvPr/>
        </p:nvSpPr>
        <p:spPr>
          <a:xfrm rot="19191060">
            <a:off x="3367960" y="2936905"/>
            <a:ext cx="1974059" cy="6056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Flecha derecha"/>
          <p:cNvSpPr/>
          <p:nvPr/>
        </p:nvSpPr>
        <p:spPr>
          <a:xfrm>
            <a:off x="4774991" y="4340483"/>
            <a:ext cx="1494492" cy="553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Flecha arriba"/>
          <p:cNvSpPr/>
          <p:nvPr/>
        </p:nvSpPr>
        <p:spPr>
          <a:xfrm rot="3199761">
            <a:off x="8890222" y="3389695"/>
            <a:ext cx="590550" cy="15144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2724495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Es necesario analizar:</a:t>
            </a:r>
            <a:endParaRPr lang="es-MX" dirty="0"/>
          </a:p>
        </p:txBody>
      </p:sp>
      <p:sp>
        <p:nvSpPr>
          <p:cNvPr id="3" name="2 Marcador de contenido"/>
          <p:cNvSpPr>
            <a:spLocks noGrp="1"/>
          </p:cNvSpPr>
          <p:nvPr>
            <p:ph sz="half" idx="1"/>
          </p:nvPr>
        </p:nvSpPr>
        <p:spPr/>
        <p:txBody>
          <a:bodyPr>
            <a:normAutofit lnSpcReduction="10000"/>
          </a:bodyPr>
          <a:lstStyle/>
          <a:p>
            <a:r>
              <a:rPr lang="es-MX" dirty="0" smtClean="0"/>
              <a:t>Los métodos de enseñanza que se utilizan</a:t>
            </a:r>
            <a:r>
              <a:rPr lang="es-MX" dirty="0"/>
              <a:t>.</a:t>
            </a:r>
            <a:endParaRPr lang="es-MX" dirty="0" smtClean="0"/>
          </a:p>
          <a:p>
            <a:pPr marL="0" indent="0">
              <a:buNone/>
            </a:pPr>
            <a:endParaRPr lang="es-MX" dirty="0" smtClean="0"/>
          </a:p>
          <a:p>
            <a:r>
              <a:rPr lang="es-MX" dirty="0" smtClean="0"/>
              <a:t>La forma de organizar el trabajo con los alumnos.</a:t>
            </a:r>
          </a:p>
          <a:p>
            <a:pPr marL="0" indent="0">
              <a:buNone/>
            </a:pPr>
            <a:endParaRPr lang="es-MX" dirty="0" smtClean="0"/>
          </a:p>
          <a:p>
            <a:r>
              <a:rPr lang="es-MX" dirty="0"/>
              <a:t>El grado de conocimiento que poseen</a:t>
            </a:r>
            <a:r>
              <a:rPr lang="es-MX" dirty="0" smtClean="0"/>
              <a:t>.</a:t>
            </a:r>
          </a:p>
          <a:p>
            <a:pPr marL="0" indent="0">
              <a:buNone/>
            </a:pPr>
            <a:endParaRPr lang="es-MX" dirty="0"/>
          </a:p>
          <a:p>
            <a:r>
              <a:rPr lang="es-MX" dirty="0"/>
              <a:t>Las normas del trabajo en aula.</a:t>
            </a:r>
          </a:p>
          <a:p>
            <a:pPr marL="0" indent="0">
              <a:buNone/>
            </a:pPr>
            <a:endParaRPr lang="es-MX" dirty="0" smtClean="0"/>
          </a:p>
        </p:txBody>
      </p:sp>
      <p:pic>
        <p:nvPicPr>
          <p:cNvPr id="2050" name="Picture 2" descr="http://1.bp.blogspot.com/-I1Pj1eBDaUc/Tf5zjpguojI/AAAAAAAAAB4/lKxwaPlNAKw/s1600/FOTO+11+METOD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2574" y="2381249"/>
            <a:ext cx="1768475" cy="1768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3.bp.blogspot.com/_Bz7OIyII7s0/TT4ZaUiZDEI/AAAAAAAAABk/jYI9Uwn_kEU/s760/IMG_0330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8575" y="2381249"/>
            <a:ext cx="2357966" cy="1768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4" name="Picture 6" descr="http://3.bp.blogspot.com/-gU4BHqxMkM8/UI2Kwe7AGKI/AAAAAAAAACQ/y15st-DeISQ/s400/Competencia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5679" y="4552949"/>
            <a:ext cx="2182263" cy="1844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http://blogdeany.files.wordpress.com/2011/02/normasaul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18576" y="4552949"/>
            <a:ext cx="2459567" cy="18446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6916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647700" y="2686050"/>
            <a:ext cx="4629150" cy="3695700"/>
          </a:xfrm>
        </p:spPr>
        <p:txBody>
          <a:bodyPr/>
          <a:lstStyle/>
          <a:p>
            <a:endParaRPr lang="es-MX" dirty="0" smtClean="0"/>
          </a:p>
          <a:p>
            <a:r>
              <a:rPr lang="es-MX" dirty="0" smtClean="0"/>
              <a:t>Los </a:t>
            </a:r>
            <a:r>
              <a:rPr lang="es-MX" dirty="0"/>
              <a:t>tipos de evaluación</a:t>
            </a:r>
            <a:r>
              <a:rPr lang="es-MX" dirty="0" smtClean="0"/>
              <a:t>.</a:t>
            </a:r>
          </a:p>
          <a:p>
            <a:pPr marL="0" indent="0">
              <a:buNone/>
            </a:pPr>
            <a:endParaRPr lang="es-MX" dirty="0"/>
          </a:p>
          <a:p>
            <a:r>
              <a:rPr lang="es-MX" dirty="0"/>
              <a:t>Los modos de enfrentar problemas académicos</a:t>
            </a:r>
            <a:r>
              <a:rPr lang="es-MX" dirty="0" smtClean="0"/>
              <a:t>.</a:t>
            </a:r>
          </a:p>
          <a:p>
            <a:pPr marL="0" indent="0">
              <a:buNone/>
            </a:pPr>
            <a:endParaRPr lang="es-MX" dirty="0"/>
          </a:p>
          <a:p>
            <a:r>
              <a:rPr lang="es-MX" dirty="0"/>
              <a:t>Los aprendizajes que van logrando los alumnos.</a:t>
            </a:r>
          </a:p>
          <a:p>
            <a:endParaRPr lang="es-MX" dirty="0"/>
          </a:p>
        </p:txBody>
      </p:sp>
      <p:pic>
        <p:nvPicPr>
          <p:cNvPr id="3074" name="Picture 2" descr="http://2.bp.blogspot.com/-0YEBcYAMmF8/T5BwhTf_lyI/AAAAAAAAAHc/l0yYVbPV5bY/s1600/mapa+3+6t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850" y="2152650"/>
            <a:ext cx="6786132" cy="4552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8737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smtClean="0"/>
              <a:t>Dimensión </a:t>
            </a:r>
            <a:r>
              <a:rPr lang="es-MX" b="1" dirty="0"/>
              <a:t>V</a:t>
            </a:r>
            <a:r>
              <a:rPr lang="es-MX" b="1" dirty="0" smtClean="0"/>
              <a:t>aloral (valórica).</a:t>
            </a:r>
            <a:endParaRPr lang="es-MX" b="1" dirty="0"/>
          </a:p>
        </p:txBody>
      </p:sp>
      <p:sp>
        <p:nvSpPr>
          <p:cNvPr id="3" name="2 Marcador de contenido"/>
          <p:cNvSpPr>
            <a:spLocks noGrp="1"/>
          </p:cNvSpPr>
          <p:nvPr>
            <p:ph idx="1"/>
          </p:nvPr>
        </p:nvSpPr>
        <p:spPr>
          <a:xfrm>
            <a:off x="1154954" y="2190750"/>
            <a:ext cx="5417295" cy="4191000"/>
          </a:xfrm>
        </p:spPr>
        <p:txBody>
          <a:bodyPr>
            <a:normAutofit/>
          </a:bodyPr>
          <a:lstStyle/>
          <a:p>
            <a:r>
              <a:rPr lang="es-MX" dirty="0" smtClean="0"/>
              <a:t>“La práctica docente no es neutra, inevitablemente conlleva un conjunto de valores”.</a:t>
            </a:r>
          </a:p>
          <a:p>
            <a:endParaRPr lang="es-MX" dirty="0"/>
          </a:p>
          <a:p>
            <a:r>
              <a:rPr lang="es-MX" dirty="0" smtClean="0"/>
              <a:t>Cada profesor, en su práctica educativa, manifiesta sus valores personales, creencias, actitudes y juicios.</a:t>
            </a:r>
          </a:p>
          <a:p>
            <a:endParaRPr lang="es-MX" dirty="0"/>
          </a:p>
          <a:p>
            <a:r>
              <a:rPr lang="es-MX" dirty="0" smtClean="0"/>
              <a:t>La normativa de la escuela, tales como las reglas explícitas e implícitas y las sanciones, también constituyen instancias de formación valórica.</a:t>
            </a:r>
            <a:endParaRPr lang="es-MX" dirty="0"/>
          </a:p>
        </p:txBody>
      </p:sp>
      <p:pic>
        <p:nvPicPr>
          <p:cNvPr id="4098" name="Picture 2" descr="https://lh5.googleusercontent.com/-vfuYIarNVV4/TYpqJ7JjICI/AAAAAAAAAAQ/AKl6rUHmsfc/s1600/valo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1" y="2419350"/>
            <a:ext cx="4248150" cy="3453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50890404"/>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El análisis de ésta dimensión enfatiza:</a:t>
            </a:r>
            <a:endParaRPr lang="es-MX" dirty="0"/>
          </a:p>
        </p:txBody>
      </p:sp>
      <p:sp>
        <p:nvSpPr>
          <p:cNvPr id="3" name="2 Marcador de contenido"/>
          <p:cNvSpPr>
            <a:spLocks noGrp="1"/>
          </p:cNvSpPr>
          <p:nvPr>
            <p:ph idx="1"/>
          </p:nvPr>
        </p:nvSpPr>
        <p:spPr/>
        <p:txBody>
          <a:bodyPr/>
          <a:lstStyle/>
          <a:p>
            <a:r>
              <a:rPr lang="es-MX" dirty="0" smtClean="0"/>
              <a:t>En la reflexión sobre  los valores y conductas.</a:t>
            </a:r>
          </a:p>
          <a:p>
            <a:endParaRPr lang="es-MX" dirty="0"/>
          </a:p>
          <a:p>
            <a:pPr marL="0" indent="0">
              <a:buNone/>
            </a:pPr>
            <a:endParaRPr lang="es-MX" dirty="0" smtClean="0"/>
          </a:p>
          <a:p>
            <a:r>
              <a:rPr lang="es-MX" dirty="0" smtClean="0"/>
              <a:t>Las maneras de resolver conflictos, y las opiniones sobre diversos temas.</a:t>
            </a:r>
          </a:p>
          <a:p>
            <a:endParaRPr lang="es-MX" dirty="0"/>
          </a:p>
          <a:p>
            <a:endParaRPr lang="es-MX" dirty="0" smtClean="0"/>
          </a:p>
          <a:p>
            <a:r>
              <a:rPr lang="es-MX" dirty="0" smtClean="0"/>
              <a:t>Elementos que el maestro de algún modo transmite a los estudiantes.</a:t>
            </a:r>
          </a:p>
          <a:p>
            <a:endParaRPr lang="es-MX" dirty="0" smtClean="0"/>
          </a:p>
          <a:p>
            <a:endParaRPr lang="es-MX" dirty="0"/>
          </a:p>
        </p:txBody>
      </p:sp>
    </p:spTree>
    <p:extLst>
      <p:ext uri="{BB962C8B-B14F-4D97-AF65-F5344CB8AC3E}">
        <p14:creationId xmlns:p14="http://schemas.microsoft.com/office/powerpoint/2010/main" val="159337980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smtClean="0"/>
              <a:t>Conclusión. </a:t>
            </a:r>
            <a:endParaRPr lang="es-MX" b="1" dirty="0"/>
          </a:p>
        </p:txBody>
      </p:sp>
      <p:sp>
        <p:nvSpPr>
          <p:cNvPr id="3" name="2 Marcador de contenido"/>
          <p:cNvSpPr>
            <a:spLocks noGrp="1"/>
          </p:cNvSpPr>
          <p:nvPr>
            <p:ph idx="1"/>
          </p:nvPr>
        </p:nvSpPr>
        <p:spPr>
          <a:xfrm>
            <a:off x="1402604" y="1962150"/>
            <a:ext cx="9608296" cy="3714750"/>
          </a:xfrm>
        </p:spPr>
        <p:txBody>
          <a:bodyPr>
            <a:normAutofit/>
          </a:bodyPr>
          <a:lstStyle/>
          <a:p>
            <a:endParaRPr lang="es-MX" sz="2800" dirty="0" smtClean="0"/>
          </a:p>
          <a:p>
            <a:pPr marL="0" indent="0">
              <a:buNone/>
            </a:pPr>
            <a:endParaRPr lang="es-MX" sz="2800" dirty="0" smtClean="0"/>
          </a:p>
          <a:p>
            <a:r>
              <a:rPr lang="es-MX" sz="2800" dirty="0" smtClean="0"/>
              <a:t>Se pueden distinguir algunas dimensiones que nos permiten analizar y reflexionar sobre nuestras propias prácticas en los diversos ámbitos que se encuentra inserto el maestro desde su rol en la comunidad escolar.</a:t>
            </a:r>
            <a:endParaRPr lang="es-MX" sz="2800" dirty="0"/>
          </a:p>
        </p:txBody>
      </p:sp>
    </p:spTree>
    <p:extLst>
      <p:ext uri="{BB962C8B-B14F-4D97-AF65-F5344CB8AC3E}">
        <p14:creationId xmlns:p14="http://schemas.microsoft.com/office/powerpoint/2010/main" val="37170710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Bibliografía </a:t>
            </a:r>
            <a:endParaRPr lang="es-MX" dirty="0"/>
          </a:p>
        </p:txBody>
      </p:sp>
      <p:sp>
        <p:nvSpPr>
          <p:cNvPr id="3" name="2 Marcador de contenido"/>
          <p:cNvSpPr>
            <a:spLocks noGrp="1"/>
          </p:cNvSpPr>
          <p:nvPr>
            <p:ph idx="1"/>
          </p:nvPr>
        </p:nvSpPr>
        <p:spPr/>
        <p:txBody>
          <a:bodyPr/>
          <a:lstStyle/>
          <a:p>
            <a:r>
              <a:rPr lang="es-MX" dirty="0" smtClean="0"/>
              <a:t>Fierro</a:t>
            </a:r>
            <a:r>
              <a:rPr lang="es-MX" dirty="0"/>
              <a:t>, C., Fortoul, B &amp; Rosas, L (1999). Transformando la Práctica Docente. Una Propuesta Basada en la Investigación Acción. México: Paidós. Capítulos 1 y 2. </a:t>
            </a:r>
          </a:p>
        </p:txBody>
      </p:sp>
    </p:spTree>
    <p:extLst>
      <p:ext uri="{BB962C8B-B14F-4D97-AF65-F5344CB8AC3E}">
        <p14:creationId xmlns:p14="http://schemas.microsoft.com/office/powerpoint/2010/main" val="24401859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54954" y="2209800"/>
            <a:ext cx="10103596" cy="3810000"/>
          </a:xfrm>
        </p:spPr>
        <p:txBody>
          <a:bodyPr/>
          <a:lstStyle/>
          <a:p>
            <a:r>
              <a:rPr lang="es-MX" sz="3200" dirty="0" smtClean="0">
                <a:latin typeface="Arial" panose="020B0604020202020204" pitchFamily="34" charset="0"/>
                <a:cs typeface="Arial" panose="020B0604020202020204" pitchFamily="34" charset="0"/>
              </a:rPr>
              <a:t>María Teresa Saucedo Méndez</a:t>
            </a:r>
          </a:p>
          <a:p>
            <a:r>
              <a:rPr lang="es-MX" sz="3200" dirty="0" smtClean="0">
                <a:latin typeface="Arial" panose="020B0604020202020204" pitchFamily="34" charset="0"/>
                <a:cs typeface="Arial" panose="020B0604020202020204" pitchFamily="34" charset="0"/>
              </a:rPr>
              <a:t>Jacqueline Carolina </a:t>
            </a:r>
            <a:r>
              <a:rPr lang="es-MX" sz="3200" dirty="0">
                <a:latin typeface="Arial" panose="020B0604020202020204" pitchFamily="34" charset="0"/>
                <a:cs typeface="Arial" panose="020B0604020202020204" pitchFamily="34" charset="0"/>
              </a:rPr>
              <a:t>J</a:t>
            </a:r>
            <a:r>
              <a:rPr lang="es-MX" sz="3200" dirty="0" smtClean="0">
                <a:latin typeface="Arial" panose="020B0604020202020204" pitchFamily="34" charset="0"/>
                <a:cs typeface="Arial" panose="020B0604020202020204" pitchFamily="34" charset="0"/>
              </a:rPr>
              <a:t>iménez Cardona</a:t>
            </a:r>
            <a:endParaRPr lang="es-MX" sz="3200" dirty="0">
              <a:latin typeface="Arial" panose="020B0604020202020204" pitchFamily="34" charset="0"/>
              <a:cs typeface="Arial" panose="020B0604020202020204" pitchFamily="34" charset="0"/>
            </a:endParaRPr>
          </a:p>
          <a:p>
            <a:r>
              <a:rPr lang="es-MX" sz="3200" dirty="0" smtClean="0">
                <a:latin typeface="Arial" panose="020B0604020202020204" pitchFamily="34" charset="0"/>
                <a:cs typeface="Arial" panose="020B0604020202020204" pitchFamily="34" charset="0"/>
              </a:rPr>
              <a:t>María Goretti Jiménez López.</a:t>
            </a:r>
          </a:p>
          <a:p>
            <a:r>
              <a:rPr lang="es-MX" sz="3200" dirty="0" smtClean="0">
                <a:latin typeface="Arial" panose="020B0604020202020204" pitchFamily="34" charset="0"/>
                <a:cs typeface="Arial" panose="020B0604020202020204" pitchFamily="34" charset="0"/>
              </a:rPr>
              <a:t>Karla Edith García  Bautista </a:t>
            </a:r>
          </a:p>
          <a:p>
            <a:r>
              <a:rPr lang="es-MX" sz="3200" dirty="0" smtClean="0">
                <a:latin typeface="Arial" panose="020B0604020202020204" pitchFamily="34" charset="0"/>
                <a:cs typeface="Arial" panose="020B0604020202020204" pitchFamily="34" charset="0"/>
              </a:rPr>
              <a:t>Wendoly Sánchez Delgado </a:t>
            </a:r>
          </a:p>
          <a:p>
            <a:endParaRPr lang="es-MX" dirty="0"/>
          </a:p>
        </p:txBody>
      </p:sp>
    </p:spTree>
    <p:extLst>
      <p:ext uri="{BB962C8B-B14F-4D97-AF65-F5344CB8AC3E}">
        <p14:creationId xmlns:p14="http://schemas.microsoft.com/office/powerpoint/2010/main" val="557058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smtClean="0"/>
              <a:t>Dimensión personal</a:t>
            </a:r>
            <a:endParaRPr lang="es-MX" b="1" dirty="0"/>
          </a:p>
        </p:txBody>
      </p:sp>
      <p:sp>
        <p:nvSpPr>
          <p:cNvPr id="3" name="Marcador de contenido 2"/>
          <p:cNvSpPr>
            <a:spLocks noGrp="1"/>
          </p:cNvSpPr>
          <p:nvPr>
            <p:ph idx="1"/>
          </p:nvPr>
        </p:nvSpPr>
        <p:spPr>
          <a:xfrm>
            <a:off x="6606862" y="3092897"/>
            <a:ext cx="4777549" cy="2728354"/>
          </a:xfrm>
        </p:spPr>
        <p:txBody>
          <a:bodyPr/>
          <a:lstStyle/>
          <a:p>
            <a:r>
              <a:rPr lang="es-MX" dirty="0"/>
              <a:t>El docente debe ser entendido como un </a:t>
            </a:r>
            <a:r>
              <a:rPr lang="es-MX" dirty="0" smtClean="0"/>
              <a:t>individuo </a:t>
            </a:r>
            <a:r>
              <a:rPr lang="es-MX" dirty="0"/>
              <a:t>con cualidades, características y dificultades; con </a:t>
            </a:r>
            <a:r>
              <a:rPr lang="es-MX" dirty="0" smtClean="0"/>
              <a:t>ideales</a:t>
            </a:r>
            <a:r>
              <a:rPr lang="es-MX" dirty="0"/>
              <a:t>, proyectos, motivaciones, imperfecciones. Dada su </a:t>
            </a:r>
            <a:r>
              <a:rPr lang="es-MX" dirty="0" smtClean="0"/>
              <a:t>individualidad</a:t>
            </a:r>
            <a:r>
              <a:rPr lang="es-MX" dirty="0"/>
              <a:t>, las decisiones que toma en su quehacer </a:t>
            </a:r>
            <a:r>
              <a:rPr lang="es-MX" dirty="0" smtClean="0"/>
              <a:t>profesional </a:t>
            </a:r>
            <a:r>
              <a:rPr lang="es-MX" dirty="0"/>
              <a:t>adquieren un carácter particular. </a:t>
            </a:r>
          </a:p>
        </p:txBody>
      </p:sp>
      <p:pic>
        <p:nvPicPr>
          <p:cNvPr id="1026" name="Picture 2" descr="http://www.monografias.com/trabajos50/formacion-docente/Image237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037" y="2485623"/>
            <a:ext cx="4762500" cy="41563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332699"/>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MX" sz="8000" dirty="0" smtClean="0"/>
              <a:t>Gracias por su atención </a:t>
            </a:r>
            <a:r>
              <a:rPr lang="es-MX" sz="8000" dirty="0" smtClean="0">
                <a:sym typeface="Wingdings" panose="05000000000000000000" pitchFamily="2" charset="2"/>
              </a:rPr>
              <a:t></a:t>
            </a:r>
            <a:endParaRPr lang="es-MX" sz="8000" dirty="0"/>
          </a:p>
        </p:txBody>
      </p:sp>
    </p:spTree>
    <p:extLst>
      <p:ext uri="{BB962C8B-B14F-4D97-AF65-F5344CB8AC3E}">
        <p14:creationId xmlns:p14="http://schemas.microsoft.com/office/powerpoint/2010/main" val="4160767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dirty="0" smtClean="0"/>
              <a:t>Habilidades académicas del docente</a:t>
            </a:r>
          </a:p>
          <a:p>
            <a:r>
              <a:rPr lang="es-MX" dirty="0" smtClean="0"/>
              <a:t>Conformación del equipo de trabajo</a:t>
            </a:r>
          </a:p>
          <a:p>
            <a:r>
              <a:rPr lang="es-MX" dirty="0" smtClean="0"/>
              <a:t>Ética </a:t>
            </a:r>
          </a:p>
          <a:p>
            <a:endParaRPr lang="es-MX" dirty="0" smtClean="0"/>
          </a:p>
        </p:txBody>
      </p:sp>
    </p:spTree>
    <p:extLst>
      <p:ext uri="{BB962C8B-B14F-4D97-AF65-F5344CB8AC3E}">
        <p14:creationId xmlns:p14="http://schemas.microsoft.com/office/powerpoint/2010/main" val="3222444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smtClean="0"/>
              <a:t>Dimensión Institucional</a:t>
            </a:r>
            <a:endParaRPr lang="es-MX" b="1" dirty="0"/>
          </a:p>
        </p:txBody>
      </p:sp>
      <p:sp>
        <p:nvSpPr>
          <p:cNvPr id="3" name="Marcador de contenido 2"/>
          <p:cNvSpPr>
            <a:spLocks noGrp="1"/>
          </p:cNvSpPr>
          <p:nvPr>
            <p:ph idx="1"/>
          </p:nvPr>
        </p:nvSpPr>
        <p:spPr>
          <a:xfrm>
            <a:off x="695459" y="3183049"/>
            <a:ext cx="5241701" cy="2818506"/>
          </a:xfrm>
        </p:spPr>
        <p:txBody>
          <a:bodyPr/>
          <a:lstStyle/>
          <a:p>
            <a:r>
              <a:rPr lang="es-MX" dirty="0"/>
              <a:t>Constituye el escenario más importante de socialización </a:t>
            </a:r>
            <a:r>
              <a:rPr lang="es-MX" dirty="0" smtClean="0"/>
              <a:t>profesional</a:t>
            </a:r>
            <a:r>
              <a:rPr lang="es-MX" dirty="0"/>
              <a:t>, pues es allí donde se aprenden los saberes, </a:t>
            </a:r>
            <a:r>
              <a:rPr lang="es-MX" dirty="0" smtClean="0"/>
              <a:t>normas</a:t>
            </a:r>
            <a:r>
              <a:rPr lang="es-MX" dirty="0"/>
              <a:t>, tradiciones y costumbres del oficio. En este </a:t>
            </a:r>
            <a:r>
              <a:rPr lang="es-MX" dirty="0" smtClean="0"/>
              <a:t>sentido</a:t>
            </a:r>
            <a:r>
              <a:rPr lang="es-MX" dirty="0"/>
              <a:t>, “la escuela es una construcción cultural en la que </a:t>
            </a:r>
            <a:r>
              <a:rPr lang="es-MX" dirty="0" smtClean="0"/>
              <a:t>cada </a:t>
            </a:r>
            <a:r>
              <a:rPr lang="es-MX" dirty="0"/>
              <a:t>maestro aporta sus intereses, habilidades, proyectos </a:t>
            </a:r>
            <a:r>
              <a:rPr lang="es-MX" dirty="0" smtClean="0"/>
              <a:t>personales </a:t>
            </a:r>
            <a:r>
              <a:rPr lang="es-MX" dirty="0"/>
              <a:t>y saberes a una acción educativa común</a:t>
            </a:r>
            <a:r>
              <a:rPr lang="es-MX" dirty="0" smtClean="0"/>
              <a:t>”.</a:t>
            </a:r>
            <a:endParaRPr lang="es-MX" dirty="0"/>
          </a:p>
        </p:txBody>
      </p:sp>
      <p:pic>
        <p:nvPicPr>
          <p:cNvPr id="2050" name="Picture 2" descr="http://thumbs.dreamstime.com/z/paisaje-de-la-escuela-2599677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625"/>
          <a:stretch/>
        </p:blipFill>
        <p:spPr bwMode="auto">
          <a:xfrm>
            <a:off x="6104586" y="2603499"/>
            <a:ext cx="5222874" cy="37586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32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dirty="0" smtClean="0"/>
              <a:t>Espacio adecuado para las clases</a:t>
            </a:r>
          </a:p>
          <a:p>
            <a:r>
              <a:rPr lang="es-MX" dirty="0" smtClean="0"/>
              <a:t>Material necesario</a:t>
            </a:r>
          </a:p>
          <a:p>
            <a:r>
              <a:rPr lang="es-MX" dirty="0" smtClean="0"/>
              <a:t>Horario de trabajo</a:t>
            </a:r>
          </a:p>
          <a:p>
            <a:r>
              <a:rPr lang="es-MX" dirty="0" smtClean="0"/>
              <a:t>Preparación de los docentes</a:t>
            </a:r>
          </a:p>
          <a:p>
            <a:r>
              <a:rPr lang="es-MX" dirty="0" smtClean="0"/>
              <a:t>Economía </a:t>
            </a:r>
            <a:endParaRPr lang="es-MX" dirty="0"/>
          </a:p>
        </p:txBody>
      </p:sp>
    </p:spTree>
    <p:extLst>
      <p:ext uri="{BB962C8B-B14F-4D97-AF65-F5344CB8AC3E}">
        <p14:creationId xmlns:p14="http://schemas.microsoft.com/office/powerpoint/2010/main" val="3212845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smtClean="0"/>
              <a:t>Dimensión interpersonal</a:t>
            </a:r>
            <a:endParaRPr lang="es-MX" b="1" dirty="0"/>
          </a:p>
        </p:txBody>
      </p:sp>
      <p:sp>
        <p:nvSpPr>
          <p:cNvPr id="3" name="2 Marcador de contenido"/>
          <p:cNvSpPr>
            <a:spLocks noGrp="1"/>
          </p:cNvSpPr>
          <p:nvPr>
            <p:ph idx="1"/>
          </p:nvPr>
        </p:nvSpPr>
        <p:spPr>
          <a:xfrm>
            <a:off x="704850" y="2714760"/>
            <a:ext cx="6286500" cy="3740239"/>
          </a:xfrm>
        </p:spPr>
        <p:txBody>
          <a:bodyPr>
            <a:normAutofit/>
          </a:bodyPr>
          <a:lstStyle/>
          <a:p>
            <a:pPr algn="just"/>
            <a:r>
              <a:rPr lang="es-MX" dirty="0" smtClean="0"/>
              <a:t>La </a:t>
            </a:r>
            <a:r>
              <a:rPr lang="es-MX" dirty="0"/>
              <a:t>práctica docente se fundamenta en las relaciones de los actores que intervienen en el quehacer educativo: alumnos, docentes, directores, madres y padres de familia. Estas relaciones son complejas, pues los distintos actores educativos poseen una gran diversidad de características, metas, intereses, concepciones, creencias, etc. La manera en que estas relaciones se entretejen, constituyendo un ambiente de trabajo, representa el clima institucional que cada día se va construyendo dentro del establecimiento educativo. </a:t>
            </a:r>
          </a:p>
        </p:txBody>
      </p:sp>
      <p:sp>
        <p:nvSpPr>
          <p:cNvPr id="4" name="AutoShape 2" descr="data:image/jpeg;base64,/9j/4AAQSkZJRgABAQAAAQABAAD/2wCEAAkGBxQSEhUUEhQUFBQUGBYUFRQQFBQVFRYQFBYYFhQUFRUYHCghGBolHBYXITEhJikrLjAuFyAzODMsNygtLysBCgoKDg0OGxAQGiwkICQsLCwsLCwsLCwsLCwsLCwsLCwsLC8sLCwsLCwsLCwsLCwsLCwsLCwsLCwtLCwsLCwsLP/AABEIALcBEwMBEQACEQEDEQH/xAAbAAABBQEBAAAAAAAAAAAAAAAAAQMEBQYCB//EAEIQAAIBAgQDBgMECAQFBQAAAAECAwARBBIhMQUTQQYiUWFxgTKRoRRCUmIHIzNykrHB8BUWU4Jjk9HS4iSDo7LC/8QAGwEAAgMBAQEAAAAAAAAAAAAAAAQBAgMFBgf/xAA7EQACAQIEAggGAAYBAwUAAAAAAQIDEQQhMUESUQUTImFxgZGhFDKxwdHwBiMzQuHxUhVT0mJygpKi/9oADAMBAAIRAxEAPwD3GgAoAKACgAoAKACgAoAKACgAoAKACgAoAKACgAoAKACgAoAKACgCh4l2wwsLZTJnf8EIMjH0tpWTrRWWvgPU+j68lxNcK5ydv8+xD/ze7apgcWw8WjyfQ1HWy2iy/wAFSXzVo+SbOW7bBP22ExcQ/EYiyj1YaCjrWtYsPgIy+SrF+N19i34R2iw2K/Yyqx/DezefdOpq8akZaMXr4OtRznHLnqvVFrVxYKACgAoAKACgAoAKACgAoAKACgAoAKACgCHxXiUeGiaWZsqL16k9AB1NVlJRV2a0KE601CCz/c2Z6KfH4zvJlwUJ1UunMxDL4lTYJfz1HhWf8yXcvcdawtDK3WS9I+W79fIeXsnf9pi8bIfOYKPYIotR1S3b9Srx8l8sIL/4r7i/5YdNYcbi0Pg7rKnurLc/Ojq+TYfGqWU6cH5WfqrCf4vicJb7YqyRbfacOpGXzli6eo0o45Q+bNcyVQo4j+i+GX/FvJ+D+z9TSRSBgGUgqQCCDcEHYg1snc57Ti7PU7oICgAoAKACgAoAKAEZgNToPOgNSpxfafCRGzzxg+AOb/63q3AxmOErSz4fXL6lCZJeKOwV2iwSHKSvdedtyNdl/wCvj8KudV/+n6j7UcBFZJ1XnzUf8/vjpeGcIhw65YY1QdSB3j5sx1Y+ZNbKKWSObUrTqPim7k21SZXC1AXKHjnZPD4jvZeVMNVmhsrhhtmto48j7W3qk6cZDeHxtWi+y8uT0ZE7L8YmWZsFjCDMgvHKNpY9bHXrYH+FgdrmlObUuCXl3m+LoU50viaKstJLk+7u/e5aytzmBQAUAFABQAUAFABQAUAFABQAUAFABQBk+NxCbiWHik1jjjacKdmlDELcdbWB9qwnnUSfK51KD6vBTnHVyUX4Wv7mpFbHMFqQCgDiWMMCCAQQQQdQQdwRUEptPIz3YlioxEAN0gmZY762Q65L+X9ayo5JrkzodJZyhU3lFN+Ol/M01bHNCgAoAKACgAoAgca4ouGjLtcn4VVd3c7KKtFXZtQourLhXm+SKNODyYnv412sdRho2KxqOmcqbs3vb1qXK3yjDrxpdmird+7/AASeJ8OSLCziCJEblSZeWgBvkPgNTWU7uLM6NS9aLm8rq/qddiWU4OHJa1je348xzfW596zo24FY36TUlip8XP229i+rY54UEBQSBqAMj2hUHiOByfGC5a3+ndTr7LJ9awqf1I2OthMsJWctLJedzYUwcgKACgCBjeMwRHLJKgb8N7t/CLmsZ4inB2bz5LN+izNY0akldLL0QyvaLDn75A8XjkVf4mUCqfGUlrdeMZL7Fvhqm1vVfksoZlcBlIYHYqQR8xW8Jxmrxd0Yyi4uzVjurEBQAUAFAGfE0mKJKu0UAJUcvSSQqbE5vure401Pl1Qg5YntXtDa2Tfe3rbkkLxvVzvaO1tzscCg6x5j4yM7n5sTWvwlHeKfirl+op/8UKOEqusTyRH8jsV90a6n5UfDRXyXj4fjT2B0Yr5cvD8aCScbMAIxAu1v1bRKbSm4GUL917kaeelXoSk6nVVLX1T2dtfNct9jGriHRXbV3tbfu7voVePweLnZMR+qhkiuYo9WJDbpI97C400B33Fb14waXV6rd7+Q70biasHJYi3BJWcVquTu9WvBIteFdoY5Dy3vDOPihl0a/ip2ceBFZRqJ5PJjlbBTiuOHahzX35PxLkGtBIW9AGd4v2gOc4fCLz8TsQv7OK+maV9ltrpvodL6VlKpd8Mc39B+jhYxiqtd8MducvBffQn9m+DjCw5C2eRmMkslrZ5mtmb0sAB5KKvCHArC+KxDr1HNqy0S5JaIsZ51RSzsFUbliAB7mtErmMYyk7RV2VQ7RI37KOaYdGjjOQ+jtYH2qeHmzbqLfNJLzv8AS5y/aIKQHgnQtooKqczeAysbmsK9aFJZ5t6Jav8AfQxrcFNX4k3sle79jsNipNf1cA6AjmyW87EKD6E1gviJ5tqPcs36vL2F0qstWl7/AL6C/ZMR0xOv5oUI+QIP1qepq/8AcfpH8E9XP/m/b8CNjp4dZkWRBvJBe6jxaM629Caq6lelnNcS5rJ+m/k79xVyqQ+ZXXdr6ELiTrLi8Kbho8rulti9jr7WX3tT1KcZ0+KLumdTDSTw05R7vQu6qKhQQZL7PLw2RnhRpsG5zPEmskJ6lF+8npsLA6C9YOLpu8dOR1Y1aeLgoVXwzWSls1yf5NRwnisWJjEkLh1PUdDvYjoa1jNSV0c+vh6lCXDNW/diberGIhagLFFxXtNHGeXFeec/DFD3jf8AMR8IFxc9KylVSyWbH6OAnJcdTsR5v7LcgcMyQStNi5A+LkFuVCGkMcf4FVLnwudtOupOtHDTfbe++i8hbH9KULLD0r8Mdlm2+btp3XLb/H/DD4ojx5QH0LX+lb9Uv+a9/wAHN+Kn/wBqX/5/8h7Ccdhdsl2jc7JMjRsfTMNfaodGSV1mu79uTHF03LhleL71b0ej8mQ+IzvNI0SMUiTSRkNmdzrkVvugdTv0rmSlKtUdNO0Y6975eHM6kYqlBTau3p3LmLhcIkYtGqqPyjU+ZO5PmaZhTjBWirGUpyk7ydx6r2KFdKww8qPH3c7hJEHwsDfvW/EPHzrn4iPUzjVhldpNbNPL1Wtxuk3Vi4S2Ta7rfY1NdISCgAoAKAM/gW+znkSd0XPKc/C6klrX/GL7UhRfw/8AKnkv7Xs1y8V7i1N9V2JeT/dx7EYkklV0tuacuN5JDOZvxGgOIiYzHAyQxsRcSA5ugbKxVSdgT4b/ACpXhliK0VTz4O1J+TVvHPPkhDEV4dZBd/vZ5F4KcHER8dw+KYZZY1cDbMASD4qdwfSquKlqa0qs6TvCTT7it/yxGP2cuJh8osQ+n8eaqdVHa68xr/qNZ/Moy8Yxf2OYeKtg5BDiXMkbaxzt8Si9ss1vM2z7f0m0qavL5ef2YXo4qXDSsqlruHNc4/dehJ4PaHFzRC2TEf8AqoyOr6LML9fuN/uNEOzJrnn+ScRepQjU3j2X9Y/deRoq1EDO4eAYqV5Je8kTmOKM6qCnxSEbFr7X2t6WvJ2VkN1H1UFCO6Tb5328C7rMUKyBc2LkLboiCO/RWvnI99L+tIxzxc+LaMbeGd/f7C8f60r8lbw/2WtOjKCgkKCGZyHhgl5yochilzQsNkci7rb8N7aenhSuBlwzqqOnF9lf39yuCrdTUnbON815ZkzB8RbOIp05cpvltqklhclG9Be24p9xTV0O1KMXFzpu6914liTWYslcg47jEEKlnkTQE2DAsbdAB1qWmldjFPC1ajSjF5kDs5lw2FaechDMzYiS+gBkNwoHpbTxJrCHZjxS3zGMUnXrqlSzUeyvLf1uyI082LOczPhISP1SRi88g/1CNSF8NDf5E5SqJvtO3ctfRZmv8rDLhjFTlu38q7lpfvYo7P4Y/t8RjJB1+0vJGnzCLb51HFR/ub87pfRIr8diF/TjCP8A7VG/3ZMx0EeHCQ4VVh51y8kQGflIBc5tyxuACb2rpYaEFF1LKy929Dg9IYmvWqRpOTvK93uktbcm727h3B5YlyxxhR117zHxY7sfM1Sc5Td2zSlRp0o8MVYlJjR1Fv5VQ2sO4iBZFKuAynodvX186tGTi7oyqU4zi4yV0yh4XNymljcnKshAlbYlgCFdujWtqd6Sqp4atKpP5KnavyejT5aXT02NsLJVqXVR+an2bc1qmueTs9y4plO6uA1icUkYu7BR+Y2+XjWdSvTh8zLwpTn8qIvDsA88yzSKUiQ5o1cWZ2GzFfuqNx1PpuvGnKvNTmrRWaW7fN8u5G0pxpQcIu7er+yNPT4mFABQAUANzwq6lXUMp3DAEH2NRKKkrNXRDSasytbgCD4Hlj8kfMPlIGtS3wkF8ra8H9ndGXUr+1teZW4uN4rxynuvdUmXS5Owa3wv9D08KxqcUU6dR5PJS/PJ9+j7nkUk2k4Teuj/AD3ljgsLFPhhGyKF+F1XS0qmzEEag3FwfOm8HPhhFxyayy5rX95Expwq0uCSy0aIqw4mDS32qMbMCqzAfmBsr+oIJ8Kcbpz17L9v8GCjXo5Ltr0l+H7HR4zGv7RZYtheaJ1W50F3tl+tR8O38rT8yfjYx/qRlHxWXqrr3HsfizGqlQGLsqLmNlDPoCx8L+HjUUqak3xbZlsTWlCK4Em20s9Ffdj+C4SBnMpEryDK5ZRlyf6aqdl/n16WipU41w2slsXwuH6mTqcV5vV6aaJcktimm7OSxywnDuDFHKH5cpbNEhusqxvY5lKk909QNaU6pprheR3VjoVKc1Vj2mrXW71V1zTWq9DV1ucso5EbDSO2UvBI2dsgu0Uh+IlRqUO+m2vSr5SXeNJxrRUW7SWS5NcvFFnDKrqGUhlOoI1BFUeQtKLi7PUpcVGxfmK2SRSQCdsv4WHUf36q1KHWNSTtJaP7NboydFzd46osuFY3moWIAIYqcpzKSLXKnqNamhUlJPiWabXdlyJhKTupKzTt6HDcYhuQGLkG1o0d9RuO6DVPjKf9t34Rb97WKfER2u/BM5aeaXSJDEp3lmFjb8ke9/W1Q3Xq5RXCub18ln7+hDlUnklZc3r5L8k/BYRYkCre25J1LMd2Y9SaZpUo0oqMdDWEFBWRn58YhxMs8jBYsKvKUnbmt3pSPMDKvzre2VjpRpyVKNOKzln5bfk4wuCfHMJZwyYYaxQ3KtJ4SSW1A8B19PiL8OSKzrKguGk+1vL7L8kHtfw+CEQRx4Zf1sgL8qINIyR97lhrXuxy9dg1LV5NpLXMZ6PnKcpznO3Csrvd5X8lfzsSm4RLIrYjFgFo1Z4cKO9HGQLhn/1H8tvXS2NWM1TlPdJtLvt7lXiacGqNDJNpSlu19l+s0WDhVVGXW+pbcuT94nretaMIKC4d9+fec2pKTl2vTkGNkKoSN9BfwubVukjGbsjPtw9ubeHXlrm5ZNgeYSGVSdFJyhh0uD41nhZxhVnT/taTfdK7zXjuvPV50xtGpOFOtD54t2v/AHRsrr8MkQzhr2uCNGVgQynwIO1b1Kbh4bMihiI1U1mmtU9V++jOnYAakAedVjCT0RpKrCHzNIZw3EywKYdea97XH7JPN5NvYXJrdUOHOpl3b+grPGdZ2cOuJ8/7V57+Cux/FYb7PhjGWzSTsQ8h0uz/ALR7dAEB+QpHpGveFtL9ldy39Fdj3RuF6t87dpvm/wDdl4DWCwpxNrZkwy2AsSrTW0FiNVTz3NK06fXJJZQWmzf4X18Buc+qb3m/b/P0LnC8JhjOZIkDfiIu/wDEbn603ToU6fyxSF51qk/mbZNrUzCgAoAKACgAoAKAI2PkjCHnFch0Ie1j5W61lWnThBuo0l3lKkoxj29Cu4HLh0LJFKTnbMFkJvoALLmAJFh5mlcJVw13GlK93e3tlfwMaE6WahLUuqfGTmSMMCrAEEWIIuCDuCOtCdiGk1ZmY4lw9oEZBmfDMNLXaTDndWHVkBAPiLdacp1FOSbyl7Px7/qcqvh5UoOMbuD2Wse9c0tbarYjcf7XmLCRPHYzT3UHdVKaSvbrY6D94UjjG6EnFHoOg6Kx6U5aWztz0t6pmDbH4hu+Z5ifHmuPkAbD2rmdZO97ntVhMPGPAoR9Ea3sJ2weSUYXEHOzAmKQ2ucoJKPbc2BIPkb03QrOXZked6V6OhSXW0sluvujY8cxJSI5DZ3IjQ+Dvpm9FF29FNORV2cihFSnnos3+PPQrsKplVYsOSkCAIZhu4XQrF4+b/K5qdM3qaytTblPOT25eP49TviPCsPDE8hjDFRpzmaQZjot85PUisMRXdKnKd9P1C9bGVYwcuL7HOAwjSRrGLx4dRYn4XmO5IH3EJub7npbekaVGVWKi7qHo5ePJe73stUoQc1Z5R93++rL2KMKAqgAAWAAsAB0AropJKyGUrZI7qSSBiuMwRtleaNWG4LDQ/m8PepUW9jaGHqzV4xbXgUXAuzVwsmJdJQCXjSM5os7MWMrMQOY2umlh52BFpS5DWJxd2401w7Pnlt3LuMlx7trNiZGXDu0UCmylDZ5PzlhqAegFtDr5c2rXk3aOh3Oj+iqUIqVVXl36LusQMNx/FYZwyyuw3KSszow8CGOnqLGs4VZxeo9iOj8NWg1wpd6Vn++J63wbiK4mCOZNFkW9juDsynzBBHtXRjLiVzxVak6VRwexFSQRyOsYJGgWMHTPu7D8CC636XvpfdLiVOpKNNa7bX3fctL998m9dHFygnL17tl3v8AdCQ2EkcWeRQDuI0sfTMxPzt8q3VOq/mn6K31uZOUNo+r/wBEiGFIkNtFF2JOpPizE6k+dbU6aguGKKTm32pMyeEnknZuSO/I2d3b4IUIsgbxYKB3fG+wp+pCMLcei0XPn5X3OPRqzqX6v5pO7b0itl3yttz1L/C9n4EAzRrI3V5gHYt1Ou3tWEq85b2XJaDtPB0YZ8Kb5vNvzLAlUXXKqqPIKB/ICsJSSV2NJXyRUYvEYTEMgkZWym6hiwQk+OwYeVc+WJwdaajKSbWnL8McjRxNKLcU1fX91LoCuiJi0AFABQAUAFABQAUAFAGF7TYstimVtowqqP3lDE/W3tXl+l5ylX4dlp9f3wONjpN1LcjO8WxQAJBII1Ug2IIsQQehvekqEXxKwvTTuemdn8YZsNDK3xSRozfvFRc/OvZUpOUE3yO/B3imWFXLGb7W8aaEpFGcrOCzNpcKDYAX6k318qfwWHjUblPRHE6Zx9TDxUKeTe/JHmfa7FOWiLsWAzKLm9i1m+tj8qX6YoKPDKCss0dj+B+kZVHVpVZXlk1flmn6ZepV/bTlteuDY+j8YdncYy42J1F+WS5vtYKQL+7Cm8LT4po5mM/mxdO+p6rgOMRY2RYcRGAwu8dmbK5CnMpX90nQ3BF/foyi4aHBr4aWFXFTlk8nzNcqgCwFgNABsB4VkcwweJ488zMVcqmuRVNu6DoTbcnevK4vH151GoyslpY4tbE1JTdnZFt2S440rvDIczKudW6lL2YH0JXXzrq9GYqdVONR3a3HcJWlNWkaeuqOlV2pxrQYSaRNGC2B8CxChvbNf2qY5s1oRUqiTPMMJKmU5r3+dyet/Hem00eqjklY0f6O8WzmfD3OQpnH5SSVa3rcH2peocbpOKUlNanmOGLQs0b6PGxRx4Ohyn20rjzhZ2PSYeupxUluScTjLjWqJDEp2R6Z2M4mMLgIEcEySB5gg0tFJIzIzX2uDf3rSvjoYSCUldvZHlMRReKxM5R0WV/BWNJwTHxSl8i5HvmcHc3PxX6i9/StMDi6OITcFZ7/AJ7xLFUKlJpSd1sW1PipkO0PaX9Y+HjVSAMkjPc3LDVFAI6Ea+flXRwmEU1xyfhY8/0r0pKk3Sgk8s79+1iV2S4srXgyIhUZl5YsrLcBtPxXI663quOw/A+NO6fPU06H6QVePVuKi1y0saWkDuGG/SHxErJDDeylWkI6MwIC39NfnXG6XlLhjFabnT6OjHicnqQFlQoPHzryzi7nYXFc1/ZLEl8OL65WZAT+EbfK9vavZdFzlPDR4tsjz+Ogo1nYua6AoFABQAUAFABQAUAFAGK7b4NHcPG680WR011XobjYi533B8hXB6WlQvfi7S2/dPM5ePdPW+fIxUvDmkkRJHEcbGzyb5V62AG/QdNdaSws6Llm7CtGUW83Y9i4eIxGgiKmNVCpkNxlUWAB9q9RBxcVw6Hci01loSKuWMZ+kLh5YJMhGZLoyEgFkJuCt9yDfTwPlT+Am+JxS1OH01RhKmqjaVue/geeYiHmOEmukV7u27ZQRpGOrnYeG50BrbpCShSfWLIw/h3D1a2Lj8M+0s/Le/dt5lNPhB3grNa5y5gL5b93NbS9rXtpevJ3zPs/VrgSbz3tpf8ABZ4DDokKvAWaSwXEq1s4kuSjoBvERoLbFddTXWwUo2stTh1FVjWcZb6W5fk0n6PsHJPjVlIKphwzEtoS7qUVQDrsSb+Q8a3qPY5+PqOMOF7nrFYnHPJOLcOfDzyRJZ0uWQqQbIxNkbXRht8j1ry+OpU6dVq6OHiVGnNq5pf0d8LZTJPIRmYctEBBKoDdi1tixAsPBfOun0ZTgocaadx7BJcPEmbauqPEHjccTQSJOwWN1KMSQPiFtD4+HpUq98jSkpua4Fdni74OVCyqQ4UkBxcBlGzWOov4Uwk7HqaUJuCbVjffozwsUcbMZFbES2LoDqka3yqAd9ySRpr5XrGdzh9Iqpx9pZIzH6V8NhziVMJIxNhz8timXL3M/wDxLW/27/dpDEuKeWp0+hYVZRbfy7f47vv5lD2ewmH+0IcWWMI1YAaFtMvM68ve9vLpel6UlxdrQ6+PpVJUX1D7X27u/wDdTb9t43ixKzKCYpUVVZNQGUfDp0IsR7+FKdLULyU9jzWAnk4bondgYZHleZgQgUxi+mZ2KsbegUfxVbojDuLdTbQr0hU0hvqbiu6cs8m7Y4B4Ma7AFknPMXLqQ2gdWA211B8D5GuvgZtxstjzHS9CKqcTazLz9HuBdpHnfQKpjVSdSxILMR0AtbzufCs+kKjyh5m3QmGSvVT7v30N7XMPQmP/AEj8PjkhV86pNEWMQY/tAbZ47DXWw16EDYE0hj403TvN2toOYJzU7RVzH4LDyMACVS9gSSSADuTbwry96bmk3Zcz0DTUW9XyPUuC4ZIoUSI5lA+L8TE3Zj5k3r2GGjTjSSpu65nmK0pubc9SdW5kFABQAUAJegAvQAXoAr+OY0xx902ZzkU+F929gD9KR6RxLoUW46vJfvcL4qr1dO610RiMLj8zFcthfuk/eW5Gbz1B+VeSqU5QSb3zOFJNa75kXisdiRU08mWiOfo/40Ul5bHuO5jYHYS/cYeui+48K7mBrdVWVPaX1OhhqvDU4Nmek4mcRoztsgLH0Aua78U5NJHQnNQi5S0WZ5hjuKl5iXFywOp2B0ORf3Qy/OvQ0oxguCO377ngMS6mJbxE93ZdyWy8LlLxX9oR0Vc3u39/WvP9N1nKrGnyV/Nn0z+AsIqeEqYlrOUrLwj/AJb9Cp4WnMDN5kD2Nq4zPcweV3uc4VuXPGfzBT+6/dP9D7UzhZ8NRPyFsRG2ZecQxDQMHQkMjbpuBfU+29dmRz6tpKzzTN1xLtMTw9ZVNpZLxm3RlvnYeFwNPDOK5HSNV0ado6t2X74Hkukk8NeK52RneELpr0GY+teRq6nnpK7H8DxnLMSgs0YD2H30vZ189PlpW+GqSw8lVXg/A0o1HTmpI9JikDAMNQQCD4g6ivZJ3V0egTueY9q+NGWViAWVMwQDZY1YI0p9WIF/AgUzFcK8T0WDpxoUk3rL9sMYOLMl61R0OO1inxGNaF84zDIQ2dfuMTZSfU6e9utZTkkszGq4t9XLcrYGaaRpHN3kZnY/mY3NvAa6DwrhTld3OlhqcacElojmMWnKHYi4/lVdja9peKNHwGdn7rknJ3Bck2UbAX2AFh7VxOkU+O7Zyq0VTqSSXf6l1Dj2il7gNxYlgdALhQGHUFmA96xwjq071qb+W11zV7ClaMKiUZbmq45xvl4TnJ8UgAjv0dhfXzUBj/tr3eCSxLi1o8/I8j0lWeFpSe6yXj+5nmvCnMveYks5vdjcnzJNeipO0TxGLupO7u9yV/iDxTAxCzJrmG24ADDqpJA96rWUZLgluaYPrKf86m84/f7HqXD8assSSjRXUPr0uLkH01HtXnpx4JNPY9zSqKpBTW6ueU4ziDYnFSSsbi+VB+FNwPla/mTXkcZW62Tn6eGx6XD0erSj+3LaZAsRPW1x7Vyo5yG0252Rb9ieJ5slj3JhceTgXv7j+Qrt9E1XRxEqEtHp4r8r6HN6QpqUONbfR/5NnevTHFC9ABegBL0AM8ygBeZQAZ6AMr2vxRzEDXlxFgB+Jzb+QHzrznTNS9WNPkr+v+jldIT7SjyVyjlAWUKpBWOOFAQbg2iUk366k0n0i11qjHRJJegpiLdZZaJJew1xeW5NKQ1KxKbhouWyEZgGJ/K6NmRj65rD9yn68uCNOa1RrUfC4SWp6D2q4kGwKuNBPyv4Xs5HyBFeywVp1Iy8xrpSpbCSa3t7mExE4JRR8S8xn/eeQ5fXuKtdqEWpSb3t9DzNWcXh6cY7Xv4t/ixW42W4mbzA/hFv6V5PHz48TN99vTI+w/w3Q6jomhHnHi/+zv8Acg9mTaIeYv8APWk38zO5Tj/JiR+KbmrRMq+hZScTuFlYFgMjOPxAWLrr4i4967nFxRTOJVzTRMjlzQ5VcMqWbQ6ZmChiPZVrgdMTvWhHu+v+jzP8RzTxMIrl93+C24fiBlYAi9iK8/OLTPPMZ4eP1581Nz9P5E/KteJdS09bqwXVmjW4DjZXAEj4o0dFPmpKJ/8AmvUdHy46EL+HpkehwC6xQXkZCUBMPiRcBj9ljRevLD8x2HkTlHtXTl8yPT103Wp5ZJP1HsLissZFaXG2k7MzfFccV5ijaZQh/wBssct//jt70ni32DLhUqsXyf2aF4QbVyHqdmK7JFna2JQ+RH1BoWjJqLtR8GXvDZckj2HUHS3XT+lc3pCF7eZzsYrST7iylxmV2JGkiMhP4dVYOfIFAaWwr4YzSV+y17r6HPqJNxu7Waf1E4xxIPh0S9kX7Q6E7NcixHpdx717X+GouOGvLVf5PDfxPO9enFaN3fsit4RMFC7jQW0Negp/LZnlcVHilJoXEYxVdw1/1kZRbf6gdJFJ8rpUVlfhts/sxjBNRpzUt1bzysarg3E8vC57H4XeJf8A3Sp0/wCaflXnumJdXGUly+uR6voBdZCMXs3+THcDe+p6kn6mvG4hWyPZU3d3NRiWug9K5y1GKStMg9j5THF1HKl0/dDn6Wp6dTgxUKi7n+RepDii49zX4PUc9e0PMhnoAOZQAcygCo+1GgA+1GgA+1GgCn4vgXlfMjhSVCsHUkWGxFj9K5mM6OWImp8VnawniMIqsuK9jP4bBcp5FzFu9e5FtbC+nTWvP46Cp1XBbWRya9NQqOK2I8yAub62Unc73A/rWado5cyE7JDfAeE8wzOJWjuwRlChgUChgRqLG5Pj00rtYbBwxNNOT0Y/Sw8asbt6GwnWJoBAyFo1VVAJIICABTmGoOm9d2n/AC7cOx0JUoShwSV0ZDiWEjjnIiXKMiXuxYk3c3JJJO9dnBTlOLcuZ5XpinClNQgrK1/PP8GclxK5ZFOhzG4PQ3NxXlKyl1srrO7+p9mwM6fwdLgd1wRt4WQ3wNhy9NhcD0BrGSzH6Uk6asROJOSbD61eIrXbbsiVwpyEj8VZTb0II/pXZp5U0jiVpJxavzN3xyOOSNnaIKyglSLrruNiL69DekcXTi6cpNZpOx5bE01KDk1mkV+EHe9VH9a8lPQ4VxoQAzqGvYhhoxXz6eldDo2nCrLgmrobwsIznaRfR4K8RiUBUItoTcG981zub6616SnFU0lFaHapPqmnHYoeOcJaJUd3zsXVBYZQFysx0ubnujXyphTcmdqhjZ16ii1ZJNkPEqO7WzOs0UXGRcrbx6+hpPF/IZQv1iSHeFSXFcmWp2KDvEbxMiidc2lhce51oisias0pRTLPh8xeRyoJFhfKL2OYWv8AWlcVSlOK4Vv9jnY6tTja7NLhbiVGCsbZr6EbqfGqdGUalOveSyzOJjakJUrRZJ4hKrDvoSF1GZAQD46ivSRk9jiSSazMvhzaOP8Av7teliuyjwMs5SJvBzGcUglVWVg4IcAg3Q7g0njW1TyOp0Ql1tnumbPF4SGWAwLaNNCBEFXKwN7gbb/zrhV6fXRcZ7nraElRacEsjBLghFnUEnlSlM22YZiuory+KXDVcD0VB8VNSNCovH7VynlIbTsyP2b4bK0RVnVVVjG2hLEKBqOmoNd2j0bDFfzVKy5HNxGNdGXA1mbj7Ua9IcMPtRoAPtRoAPtRoAjVABei5AVFwuFRxEXZnp4nEjnKTdibgr/UivN43B1alaUlbP8AeRyMRh5yqNogDCSZ2OXQqR8S3vcedZfAVeFLLX92KfCzyH+B8LkBkuwUEg2Uknau5gISpU3FnQw8JRjZl1Hwy27saf4mMWZW8Q4XHzL2Nyo1DMPHoDam6FecVZM5uMwlOpK81cxXa/hic6MC47pLak3ubDf0pHH1nKSb1seo/hjBxVKajkrr6HOGjCJYaAVy27nt4xUYpIqMUe8f3W/pV1oJ1PmfgzZ4FxkQa6BR8gK6q0PGTTbZopY0ljfS4sb1lUjeLTE6lN8LTIkPDkBuCw0t8XTXxrkywVF6r3Yh8LT5D2G4bGZVJBYi/wAR028NqYwuFp05XirepvRoRjK6Lj7OAO73fSujYbUSj7R8OdgmVgbPezafdI0sDWlN2Y7gpxpVOJ8ikxnDZTlsF0Ove8j5Vs5o7Dx1Pkyg4xgnUZmy2BGxudTbw86WxLvTZWhiIzrRSGOGmxPqf51yZHeo7oc4rhFffcbGiMrMtXpKpHM0PY3Dj7OBfZmH1v8A1re9zyWOp8NZrwNLCgDAm53q1KVncRnC6sT1dMt72vca07CTkroWlBLUpxh0IHdX3AptSdjmuCud4TAx8wHKo31AA6VnUlKxtQpx4ie/Db6q5H1FL8bHVBGZxHC5RzR3STJmBzf8QE7jwvXAxGFnOs5ZbnZw+IhCkovuLKCNwtsh+af91c2XR1W+375DXxdPvLPgcbKr3FruSBcH7qjp6V3+jac6NJxlz+yOVjpxqVOJciyro8QjYKm4WCi5AUAFAWCgLBQFhuSULuahtIMkQJmuzW/vQUpUXaMJ6kc7+1VsRYcwWJC5gepHypiEkkaxaSJmLkOS6ne3yNbwV2Wm7RuircsSCT0t8ia3SsKzfEk2UnFuDmWQNnykLbVcw3J8R40niafFJXO90PjHQptRW/2I/wDgL2tzV/5Z/wC+lfh+87v/AFZ2+UinssCTmlY3Fu4oXS/nerqihSfSM23kjQw4FUAttpvTpypcJKCkLvofrasKzadhTEy7Vh1BS7FchUJDXBtpUxbWZKdixw8nczN0v9DTUHdXN4u6IeNxAdRbcMN/CxrRI3hGzzIjrUjF0V3EuHLKpVr69V0NwRY1nUV42LU6nBNSWpVRdmrE5ZTv95Qf5EUo6KZ1afSc4tuy/fMdk4Ax3lHtH/5VCoLmay6Wk18qLTgnDOUpUMWuxNzpqQOntVZx4ckcnEVutnxSLQLqfT+oojoxV2ud4yEhV9D8966OGVo2Odin2kyPEu1MITkwKanyH8yBQy0NGyxwkmSK58TS9RpMcopuJAL3ufFr/W9Iz+YcjoSF2rFmhJ4fMMu+pJp2lZRsLVLt3JtamQUAFACVIBQQFABQBCx66+1LVtUZVNSKEsfUA/MVSasUkcyLVUA1Huf78LVaWiJexbmL9Xl8h86chlY1krxsVbDYeF/ramlqIt9mxGxTWIpess0dDASsmKpuKXOondDTjWpKPUlQJnAA8q32MZSsT8Zh7ILdKwqq6uJ1XfMjINKWZgcoO8anYCyeL9WR5fXenIqyQ1B2sVhF1bxGX5E1cak80claksMSj+/eqT0IXzHMVZGsQle1QkEpWJGGayjzv/OsqsTHizJ2EQN7UUoXKVJWJWLizLanYOzFKi4olSi20NMREJpnSxknTrRJ2LQu1ZFhiov1VvC30pOrmmdGnk0iqgWlJDKJLbViaI5wi3A9a1z47FHoXNPCYUAFABQAl6AC9ABegBjFpcelZ1Y3iUmrorwdfQW+ppaTukYthIaqgRzgort71tGN2i6V2XNMmxAxyAa1tCQrWgtSpdb3vS032mdajFKmrchIdqobx0OZRUlZEzhejL51tsLVNC7cXFqhq4uyplYK1hSk42ZhJWY/glDG/hV6cNy0IlhTBqU+KiKk+B/63qw1F8SRyKk0RGxNUnoRucx7VkzWJywBNCBrMkYWO5PlWdRXRnOyLPAx2Jq1FC1RkytzIpMU13PkbUxDQTq6kvhh1IPrVahpQJ7i4I8axYwUoXKSKSmrDUXcdlOlZLU0HuHx7eVb0ledzKo7RsWFNiwUAFABQA1mqQDNQAuagBCaAIOLAXWlakLGM4kJ5qziiqRa4UAC4603FWN0h7NVySHxEXt71pTMK6yKqTrWNVWkdDCS4qKGoG0rMajoK2ptQikmXKR5AD4WFbCjlxElJb0GbRVuup9aTnqLvUf4cLMfC1a0i8CwzVuaDWItYk9KC0W0Uplqw0nkPBc0R8RrVZaFOK0iIjViMxOb96gl6ltwtdGPibfKrJXQpXl2iWj2vRExY5zKvcqQcRDqT71tCQtVhuPYIW18aibuXoxsiVmrM2K7iTgeprCqka02R0k2pZLM3byLWEACnIRshWUrsczVoVDNQAZqADNQA1egAvQAXoAL0AQscLkelL1jOZCdKyRmiywVwgvTcdDdaD96sSMTvVkUlmV+Ii0BqlXNjGEdo2IaaXrIcTsS+HxXa/QVaKMK0srFnMdK0F46nCbCgGxuWspxTKSjkO4drVMMiIj+ar3LDWK1QipRaOpU8urDKJfDk+LwNVZlU1IWIjytasmhinO6GkGtQXuXWGGVPr86vohKb4pHa0JFWDGpsVANcEVMHmRJZDET2rRmcSSJarY0uQMcLvfypate5tTZwFpc2LKA90U7DQWlqOXq5UL0AF6AC9ACUAFABQAlQA3Kt6rJXKtXGFi1qigVSHr2rZItcQtUkXG2XSpuDWRzM1lqsjWmVZWsrDl8iXw6S2lXRhUV8yZuTVjPRDgFQVOWWoZAImlVSKo61qxIXoJGzEKtc0UziF7UBJEDFvmaqM2pqxxELEGoReTui5U3FW1QpoLaggLUEHFtbVaKtmVk87CZKlslIUJRcLDckdVklIE2jpEFY9WkzXjuiQK2RQWggWpAKACgBzJQAZaAEK1AHJFAHDLUEHIS1ESoojq1yUhclFywhSgCNiYr1DL08mMciqm9zqKHUUFJPImcvWrGbOwtBUTJrUblTsJQSGSgBClAHKpQiUMtFvUmlyJyKqapi8mgGydAmgqyMHqO5KCp1koIOHj1qyKtZ3DLQTcMlQSIUoIZxy9qrLUmOg4ooJOwtSQdZakAyUAGSgCRy6ADl0AclKgBOXQAcugDloqCGgEdSAvLoJEMdAHBhoJRwcPVTS52mHqSrY5yqCovKoAOVQQHLoAMlACcugBOXQiUcmGgtc4bD0EqRzyKgm46sdSVY4EqSovLoIF5dACcqgiwnKoAOVQSJy6qSHLosAoSgDoJUogXl1IBy6AJnLoATl0AIYqgBOXQAcqgA5NAC8mpATk0AJyqADlUEo5MNQSd8qpIuHKoIF5VAC8qgBOVQAcqgA5VAHJioJDlUECcqgm4jQ1BKYcmgDpY6khnQjoIF5dAByqADlUAJyqAE5VQAcqgA5VAAIqCTrl1JAvLoAl8ugA5dABy6ADl0AHLoAOXQAcugBOXQAnKoAOVQAcugBeXQAvLoAOXQAcugA5dABy6ADl0AIYqAE5dABy6ADl0AAioJDlUEBy6AF5dAC8ugA5dABy6ADl0AJy6ADl0ALy6ADl0AHLoA//Z"/>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data:image/jpeg;base64,/9j/4AAQSkZJRgABAQAAAQABAAD/2wCEAAkGBxQSEhUUEhQUFBQUGBYUFRQQFBQVFRYQFBYYFhQUFRUYHCghGBolHBYXITEhJikrLjAuFyAzODMsNygtLysBCgoKDg0OGxAQGiwkICQsLCwsLCwsLCwsLCwsLCwsLCwsLC8sLCwsLCwsLCwsLCwsLCwsLCwsLCwtLCwsLCwsLP/AABEIALcBEwMBEQACEQEDEQH/xAAbAAABBQEBAAAAAAAAAAAAAAAAAQMEBQYCB//EAEIQAAIBAgQDBgMECAQFBQAAAAECAwARBBIhMQUTQQYiUWFxgTKRoRRCUmIHIzNykrHB8BUWU4Jjk9HS4iSDo7LC/8QAGwEAAgMBAQEAAAAAAAAAAAAAAAQBAgMFBgf/xAA7EQACAQIEAggGAAYBAwUAAAAAAQIDEQQhMUESUQUTImFxgZGhFDKxwdHwBiMzQuHxUhVT0mJygpKi/9oADAMBAAIRAxEAPwD3GgAoAKACgAoAKACgAoAKACgAoAKACgAoAKACgAoAKACgAoAKACgCh4l2wwsLZTJnf8EIMjH0tpWTrRWWvgPU+j68lxNcK5ydv8+xD/ze7apgcWw8WjyfQ1HWy2iy/wAFSXzVo+SbOW7bBP22ExcQ/EYiyj1YaCjrWtYsPgIy+SrF+N19i34R2iw2K/Yyqx/DezefdOpq8akZaMXr4OtRznHLnqvVFrVxYKACgAoAKACgAoAKACgAoAKACgAoAKACgCHxXiUeGiaWZsqL16k9AB1NVlJRV2a0KE601CCz/c2Z6KfH4zvJlwUJ1UunMxDL4lTYJfz1HhWf8yXcvcdawtDK3WS9I+W79fIeXsnf9pi8bIfOYKPYIotR1S3b9Srx8l8sIL/4r7i/5YdNYcbi0Pg7rKnurLc/Ojq+TYfGqWU6cH5WfqrCf4vicJb7YqyRbfacOpGXzli6eo0o45Q+bNcyVQo4j+i+GX/FvJ+D+z9TSRSBgGUgqQCCDcEHYg1snc57Ti7PU7oICgAoAKACgAoAKAEZgNToPOgNSpxfafCRGzzxg+AOb/63q3AxmOErSz4fXL6lCZJeKOwV2iwSHKSvdedtyNdl/wCvj8KudV/+n6j7UcBFZJ1XnzUf8/vjpeGcIhw65YY1QdSB3j5sx1Y+ZNbKKWSObUrTqPim7k21SZXC1AXKHjnZPD4jvZeVMNVmhsrhhtmto48j7W3qk6cZDeHxtWi+y8uT0ZE7L8YmWZsFjCDMgvHKNpY9bHXrYH+FgdrmlObUuCXl3m+LoU50viaKstJLk+7u/e5aytzmBQAUAFABQAUAFABQAUAFABQAUAFABQBk+NxCbiWHik1jjjacKdmlDELcdbWB9qwnnUSfK51KD6vBTnHVyUX4Wv7mpFbHMFqQCgDiWMMCCAQQQQdQQdwRUEptPIz3YlioxEAN0gmZY762Q65L+X9ayo5JrkzodJZyhU3lFN+Ol/M01bHNCgAoAKACgAoAgca4ouGjLtcn4VVd3c7KKtFXZtQourLhXm+SKNODyYnv412sdRho2KxqOmcqbs3vb1qXK3yjDrxpdmird+7/AASeJ8OSLCziCJEblSZeWgBvkPgNTWU7uLM6NS9aLm8rq/qddiWU4OHJa1je348xzfW596zo24FY36TUlip8XP229i+rY54UEBQSBqAMj2hUHiOByfGC5a3+ndTr7LJ9awqf1I2OthMsJWctLJedzYUwcgKACgCBjeMwRHLJKgb8N7t/CLmsZ4inB2bz5LN+izNY0akldLL0QyvaLDn75A8XjkVf4mUCqfGUlrdeMZL7Fvhqm1vVfksoZlcBlIYHYqQR8xW8Jxmrxd0Yyi4uzVjurEBQAUAFAGfE0mKJKu0UAJUcvSSQqbE5vure401Pl1Qg5YntXtDa2Tfe3rbkkLxvVzvaO1tzscCg6x5j4yM7n5sTWvwlHeKfirl+op/8UKOEqusTyRH8jsV90a6n5UfDRXyXj4fjT2B0Yr5cvD8aCScbMAIxAu1v1bRKbSm4GUL917kaeelXoSk6nVVLX1T2dtfNct9jGriHRXbV3tbfu7voVePweLnZMR+qhkiuYo9WJDbpI97C400B33Fb14waXV6rd7+Q70biasHJYi3BJWcVquTu9WvBIteFdoY5Dy3vDOPihl0a/ip2ceBFZRqJ5PJjlbBTiuOHahzX35PxLkGtBIW9AGd4v2gOc4fCLz8TsQv7OK+maV9ltrpvodL6VlKpd8Mc39B+jhYxiqtd8MducvBffQn9m+DjCw5C2eRmMkslrZ5mtmb0sAB5KKvCHArC+KxDr1HNqy0S5JaIsZ51RSzsFUbliAB7mtErmMYyk7RV2VQ7RI37KOaYdGjjOQ+jtYH2qeHmzbqLfNJLzv8AS5y/aIKQHgnQtooKqczeAysbmsK9aFJZ5t6Jav8AfQxrcFNX4k3sle79jsNipNf1cA6AjmyW87EKD6E1gviJ5tqPcs36vL2F0qstWl7/AL6C/ZMR0xOv5oUI+QIP1qepq/8AcfpH8E9XP/m/b8CNjp4dZkWRBvJBe6jxaM629Caq6lelnNcS5rJ+m/k79xVyqQ+ZXXdr6ELiTrLi8Kbho8rulti9jr7WX3tT1KcZ0+KLumdTDSTw05R7vQu6qKhQQZL7PLw2RnhRpsG5zPEmskJ6lF+8npsLA6C9YOLpu8dOR1Y1aeLgoVXwzWSls1yf5NRwnisWJjEkLh1PUdDvYjoa1jNSV0c+vh6lCXDNW/diberGIhagLFFxXtNHGeXFeec/DFD3jf8AMR8IFxc9KylVSyWbH6OAnJcdTsR5v7LcgcMyQStNi5A+LkFuVCGkMcf4FVLnwudtOupOtHDTfbe++i8hbH9KULLD0r8Mdlm2+btp3XLb/H/DD4ojx5QH0LX+lb9Uv+a9/wAHN+Kn/wBqX/5/8h7Ccdhdsl2jc7JMjRsfTMNfaodGSV1mu79uTHF03LhleL71b0ej8mQ+IzvNI0SMUiTSRkNmdzrkVvugdTv0rmSlKtUdNO0Y6975eHM6kYqlBTau3p3LmLhcIkYtGqqPyjU+ZO5PmaZhTjBWirGUpyk7ydx6r2KFdKww8qPH3c7hJEHwsDfvW/EPHzrn4iPUzjVhldpNbNPL1Wtxuk3Vi4S2Ta7rfY1NdISCgAoAKAM/gW+znkSd0XPKc/C6klrX/GL7UhRfw/8AKnkv7Xs1y8V7i1N9V2JeT/dx7EYkklV0tuacuN5JDOZvxGgOIiYzHAyQxsRcSA5ugbKxVSdgT4b/ACpXhliK0VTz4O1J+TVvHPPkhDEV4dZBd/vZ5F4KcHER8dw+KYZZY1cDbMASD4qdwfSquKlqa0qs6TvCTT7it/yxGP2cuJh8osQ+n8eaqdVHa68xr/qNZ/Moy8Yxf2OYeKtg5BDiXMkbaxzt8Si9ss1vM2z7f0m0qavL5ef2YXo4qXDSsqlruHNc4/dehJ4PaHFzRC2TEf8AqoyOr6LML9fuN/uNEOzJrnn+ScRepQjU3j2X9Y/deRoq1EDO4eAYqV5Je8kTmOKM6qCnxSEbFr7X2t6WvJ2VkN1H1UFCO6Tb5328C7rMUKyBc2LkLboiCO/RWvnI99L+tIxzxc+LaMbeGd/f7C8f60r8lbw/2WtOjKCgkKCGZyHhgl5yochilzQsNkci7rb8N7aenhSuBlwzqqOnF9lf39yuCrdTUnbON815ZkzB8RbOIp05cpvltqklhclG9Be24p9xTV0O1KMXFzpu6914liTWYslcg47jEEKlnkTQE2DAsbdAB1qWmldjFPC1ajSjF5kDs5lw2FaechDMzYiS+gBkNwoHpbTxJrCHZjxS3zGMUnXrqlSzUeyvLf1uyI082LOczPhISP1SRi88g/1CNSF8NDf5E5SqJvtO3ctfRZmv8rDLhjFTlu38q7lpfvYo7P4Y/t8RjJB1+0vJGnzCLb51HFR/ub87pfRIr8diF/TjCP8A7VG/3ZMx0EeHCQ4VVh51y8kQGflIBc5tyxuACb2rpYaEFF1LKy929Dg9IYmvWqRpOTvK93uktbcm727h3B5YlyxxhR117zHxY7sfM1Sc5Td2zSlRp0o8MVYlJjR1Fv5VQ2sO4iBZFKuAynodvX186tGTi7oyqU4zi4yV0yh4XNymljcnKshAlbYlgCFdujWtqd6Sqp4atKpP5KnavyejT5aXT02NsLJVqXVR+an2bc1qmueTs9y4plO6uA1icUkYu7BR+Y2+XjWdSvTh8zLwpTn8qIvDsA88yzSKUiQ5o1cWZ2GzFfuqNx1PpuvGnKvNTmrRWaW7fN8u5G0pxpQcIu7er+yNPT4mFABQAUANzwq6lXUMp3DAEH2NRKKkrNXRDSasytbgCD4Hlj8kfMPlIGtS3wkF8ra8H9ndGXUr+1teZW4uN4rxynuvdUmXS5Owa3wv9D08KxqcUU6dR5PJS/PJ9+j7nkUk2k4Teuj/AD3ljgsLFPhhGyKF+F1XS0qmzEEag3FwfOm8HPhhFxyayy5rX95Expwq0uCSy0aIqw4mDS32qMbMCqzAfmBsr+oIJ8Kcbpz17L9v8GCjXo5Ltr0l+H7HR4zGv7RZYtheaJ1W50F3tl+tR8O38rT8yfjYx/qRlHxWXqrr3HsfizGqlQGLsqLmNlDPoCx8L+HjUUqak3xbZlsTWlCK4Em20s9Ffdj+C4SBnMpEryDK5ZRlyf6aqdl/n16WipU41w2slsXwuH6mTqcV5vV6aaJcktimm7OSxywnDuDFHKH5cpbNEhusqxvY5lKk909QNaU6pprheR3VjoVKc1Vj2mrXW71V1zTWq9DV1ucso5EbDSO2UvBI2dsgu0Uh+IlRqUO+m2vSr5SXeNJxrRUW7SWS5NcvFFnDKrqGUhlOoI1BFUeQtKLi7PUpcVGxfmK2SRSQCdsv4WHUf36q1KHWNSTtJaP7NboydFzd46osuFY3moWIAIYqcpzKSLXKnqNamhUlJPiWabXdlyJhKTupKzTt6HDcYhuQGLkG1o0d9RuO6DVPjKf9t34Rb97WKfER2u/BM5aeaXSJDEp3lmFjb8ke9/W1Q3Xq5RXCub18ln7+hDlUnklZc3r5L8k/BYRYkCre25J1LMd2Y9SaZpUo0oqMdDWEFBWRn58YhxMs8jBYsKvKUnbmt3pSPMDKvzre2VjpRpyVKNOKzln5bfk4wuCfHMJZwyYYaxQ3KtJ4SSW1A8B19PiL8OSKzrKguGk+1vL7L8kHtfw+CEQRx4Zf1sgL8qINIyR97lhrXuxy9dg1LV5NpLXMZ6PnKcpznO3Csrvd5X8lfzsSm4RLIrYjFgFo1Z4cKO9HGQLhn/1H8tvXS2NWM1TlPdJtLvt7lXiacGqNDJNpSlu19l+s0WDhVVGXW+pbcuT94nretaMIKC4d9+fec2pKTl2vTkGNkKoSN9BfwubVukjGbsjPtw9ubeHXlrm5ZNgeYSGVSdFJyhh0uD41nhZxhVnT/taTfdK7zXjuvPV50xtGpOFOtD54t2v/AHRsrr8MkQzhr2uCNGVgQynwIO1b1Kbh4bMihiI1U1mmtU9V++jOnYAakAedVjCT0RpKrCHzNIZw3EywKYdea97XH7JPN5NvYXJrdUOHOpl3b+grPGdZ2cOuJ8/7V57+Cux/FYb7PhjGWzSTsQ8h0uz/ALR7dAEB+QpHpGveFtL9ldy39Fdj3RuF6t87dpvm/wDdl4DWCwpxNrZkwy2AsSrTW0FiNVTz3NK06fXJJZQWmzf4X18Buc+qb3m/b/P0LnC8JhjOZIkDfiIu/wDEbn603ToU6fyxSF51qk/mbZNrUzCgAoAKACgAoAKAI2PkjCHnFch0Ie1j5W61lWnThBuo0l3lKkoxj29Cu4HLh0LJFKTnbMFkJvoALLmAJFh5mlcJVw13GlK93e3tlfwMaE6WahLUuqfGTmSMMCrAEEWIIuCDuCOtCdiGk1ZmY4lw9oEZBmfDMNLXaTDndWHVkBAPiLdacp1FOSbyl7Px7/qcqvh5UoOMbuD2Wse9c0tbarYjcf7XmLCRPHYzT3UHdVKaSvbrY6D94UjjG6EnFHoOg6Kx6U5aWztz0t6pmDbH4hu+Z5ifHmuPkAbD2rmdZO97ntVhMPGPAoR9Ea3sJ2weSUYXEHOzAmKQ2ucoJKPbc2BIPkb03QrOXZked6V6OhSXW0sluvujY8cxJSI5DZ3IjQ+Dvpm9FF29FNORV2cihFSnnos3+PPQrsKplVYsOSkCAIZhu4XQrF4+b/K5qdM3qaytTblPOT25eP49TviPCsPDE8hjDFRpzmaQZjot85PUisMRXdKnKd9P1C9bGVYwcuL7HOAwjSRrGLx4dRYn4XmO5IH3EJub7npbekaVGVWKi7qHo5ePJe73stUoQc1Z5R93++rL2KMKAqgAAWAAsAB0AropJKyGUrZI7qSSBiuMwRtleaNWG4LDQ/m8PepUW9jaGHqzV4xbXgUXAuzVwsmJdJQCXjSM5os7MWMrMQOY2umlh52BFpS5DWJxd2401w7Pnlt3LuMlx7trNiZGXDu0UCmylDZ5PzlhqAegFtDr5c2rXk3aOh3Oj+iqUIqVVXl36LusQMNx/FYZwyyuw3KSszow8CGOnqLGs4VZxeo9iOj8NWg1wpd6Vn++J63wbiK4mCOZNFkW9juDsynzBBHtXRjLiVzxVak6VRwexFSQRyOsYJGgWMHTPu7D8CC636XvpfdLiVOpKNNa7bX3fctL998m9dHFygnL17tl3v8AdCQ2EkcWeRQDuI0sfTMxPzt8q3VOq/mn6K31uZOUNo+r/wBEiGFIkNtFF2JOpPizE6k+dbU6aguGKKTm32pMyeEnknZuSO/I2d3b4IUIsgbxYKB3fG+wp+pCMLcei0XPn5X3OPRqzqX6v5pO7b0itl3yttz1L/C9n4EAzRrI3V5gHYt1Ou3tWEq85b2XJaDtPB0YZ8Kb5vNvzLAlUXXKqqPIKB/ICsJSSV2NJXyRUYvEYTEMgkZWym6hiwQk+OwYeVc+WJwdaajKSbWnL8McjRxNKLcU1fX91LoCuiJi0AFABQAUAFABQAUAFAGF7TYstimVtowqqP3lDE/W3tXl+l5ylX4dlp9f3wONjpN1LcjO8WxQAJBII1Ug2IIsQQehvekqEXxKwvTTuemdn8YZsNDK3xSRozfvFRc/OvZUpOUE3yO/B3imWFXLGb7W8aaEpFGcrOCzNpcKDYAX6k318qfwWHjUblPRHE6Zx9TDxUKeTe/JHmfa7FOWiLsWAzKLm9i1m+tj8qX6YoKPDKCss0dj+B+kZVHVpVZXlk1flmn6ZepV/bTlteuDY+j8YdncYy42J1F+WS5vtYKQL+7Cm8LT4po5mM/mxdO+p6rgOMRY2RYcRGAwu8dmbK5CnMpX90nQ3BF/foyi4aHBr4aWFXFTlk8nzNcqgCwFgNABsB4VkcwweJ488zMVcqmuRVNu6DoTbcnevK4vH151GoyslpY4tbE1JTdnZFt2S440rvDIczKudW6lL2YH0JXXzrq9GYqdVONR3a3HcJWlNWkaeuqOlV2pxrQYSaRNGC2B8CxChvbNf2qY5s1oRUqiTPMMJKmU5r3+dyet/Hem00eqjklY0f6O8WzmfD3OQpnH5SSVa3rcH2peocbpOKUlNanmOGLQs0b6PGxRx4Ohyn20rjzhZ2PSYeupxUluScTjLjWqJDEp2R6Z2M4mMLgIEcEySB5gg0tFJIzIzX2uDf3rSvjoYSCUldvZHlMRReKxM5R0WV/BWNJwTHxSl8i5HvmcHc3PxX6i9/StMDi6OITcFZ7/AJ7xLFUKlJpSd1sW1PipkO0PaX9Y+HjVSAMkjPc3LDVFAI6Ea+flXRwmEU1xyfhY8/0r0pKk3Sgk8s79+1iV2S4srXgyIhUZl5YsrLcBtPxXI663quOw/A+NO6fPU06H6QVePVuKi1y0saWkDuGG/SHxErJDDeylWkI6MwIC39NfnXG6XlLhjFabnT6OjHicnqQFlQoPHzryzi7nYXFc1/ZLEl8OL65WZAT+EbfK9vavZdFzlPDR4tsjz+Ogo1nYua6AoFABQAUAFABQAUAFAGK7b4NHcPG680WR011XobjYi533B8hXB6WlQvfi7S2/dPM5ePdPW+fIxUvDmkkRJHEcbGzyb5V62AG/QdNdaSws6Llm7CtGUW83Y9i4eIxGgiKmNVCpkNxlUWAB9q9RBxcVw6Hci01loSKuWMZ+kLh5YJMhGZLoyEgFkJuCt9yDfTwPlT+Am+JxS1OH01RhKmqjaVue/geeYiHmOEmukV7u27ZQRpGOrnYeG50BrbpCShSfWLIw/h3D1a2Lj8M+0s/Le/dt5lNPhB3grNa5y5gL5b93NbS9rXtpevJ3zPs/VrgSbz3tpf8ABZ4DDokKvAWaSwXEq1s4kuSjoBvERoLbFddTXWwUo2stTh1FVjWcZb6W5fk0n6PsHJPjVlIKphwzEtoS7qUVQDrsSb+Q8a3qPY5+PqOMOF7nrFYnHPJOLcOfDzyRJZ0uWQqQbIxNkbXRht8j1ry+OpU6dVq6OHiVGnNq5pf0d8LZTJPIRmYctEBBKoDdi1tixAsPBfOun0ZTgocaadx7BJcPEmbauqPEHjccTQSJOwWN1KMSQPiFtD4+HpUq98jSkpua4Fdni74OVCyqQ4UkBxcBlGzWOov4Uwk7HqaUJuCbVjffozwsUcbMZFbES2LoDqka3yqAd9ySRpr5XrGdzh9Iqpx9pZIzH6V8NhziVMJIxNhz8timXL3M/wDxLW/27/dpDEuKeWp0+hYVZRbfy7f47vv5lD2ewmH+0IcWWMI1YAaFtMvM68ve9vLpel6UlxdrQ6+PpVJUX1D7X27u/wDdTb9t43ixKzKCYpUVVZNQGUfDp0IsR7+FKdLULyU9jzWAnk4bondgYZHleZgQgUxi+mZ2KsbegUfxVbojDuLdTbQr0hU0hvqbiu6cs8m7Y4B4Ma7AFknPMXLqQ2gdWA211B8D5GuvgZtxstjzHS9CKqcTazLz9HuBdpHnfQKpjVSdSxILMR0AtbzufCs+kKjyh5m3QmGSvVT7v30N7XMPQmP/AEj8PjkhV86pNEWMQY/tAbZ47DXWw16EDYE0hj403TvN2toOYJzU7RVzH4LDyMACVS9gSSSADuTbwry96bmk3Zcz0DTUW9XyPUuC4ZIoUSI5lA+L8TE3Zj5k3r2GGjTjSSpu65nmK0pubc9SdW5kFABQAUAJegAvQAXoAr+OY0xx902ZzkU+F929gD9KR6RxLoUW46vJfvcL4qr1dO610RiMLj8zFcthfuk/eW5Gbz1B+VeSqU5QSb3zOFJNa75kXisdiRU08mWiOfo/40Ul5bHuO5jYHYS/cYeui+48K7mBrdVWVPaX1OhhqvDU4Nmek4mcRoztsgLH0Aua78U5NJHQnNQi5S0WZ5hjuKl5iXFywOp2B0ORf3Qy/OvQ0oxguCO377ngMS6mJbxE93ZdyWy8LlLxX9oR0Vc3u39/WvP9N1nKrGnyV/Nn0z+AsIqeEqYlrOUrLwj/AJb9Cp4WnMDN5kD2Nq4zPcweV3uc4VuXPGfzBT+6/dP9D7UzhZ8NRPyFsRG2ZecQxDQMHQkMjbpuBfU+29dmRz6tpKzzTN1xLtMTw9ZVNpZLxm3RlvnYeFwNPDOK5HSNV0ado6t2X74Hkukk8NeK52RneELpr0GY+teRq6nnpK7H8DxnLMSgs0YD2H30vZ189PlpW+GqSw8lVXg/A0o1HTmpI9JikDAMNQQCD4g6ivZJ3V0egTueY9q+NGWViAWVMwQDZY1YI0p9WIF/AgUzFcK8T0WDpxoUk3rL9sMYOLMl61R0OO1inxGNaF84zDIQ2dfuMTZSfU6e9utZTkkszGq4t9XLcrYGaaRpHN3kZnY/mY3NvAa6DwrhTld3OlhqcacElojmMWnKHYi4/lVdja9peKNHwGdn7rknJ3Bck2UbAX2AFh7VxOkU+O7Zyq0VTqSSXf6l1Dj2il7gNxYlgdALhQGHUFmA96xwjq071qb+W11zV7ClaMKiUZbmq45xvl4TnJ8UgAjv0dhfXzUBj/tr3eCSxLi1o8/I8j0lWeFpSe6yXj+5nmvCnMveYks5vdjcnzJNeipO0TxGLupO7u9yV/iDxTAxCzJrmG24ADDqpJA96rWUZLgluaYPrKf86m84/f7HqXD8assSSjRXUPr0uLkH01HtXnpx4JNPY9zSqKpBTW6ueU4ziDYnFSSsbi+VB+FNwPla/mTXkcZW62Tn6eGx6XD0erSj+3LaZAsRPW1x7Vyo5yG0252Rb9ieJ5slj3JhceTgXv7j+Qrt9E1XRxEqEtHp4r8r6HN6QpqUONbfR/5NnevTHFC9ABegBL0AM8ygBeZQAZ6AMr2vxRzEDXlxFgB+Jzb+QHzrznTNS9WNPkr+v+jldIT7SjyVyjlAWUKpBWOOFAQbg2iUk366k0n0i11qjHRJJegpiLdZZaJJew1xeW5NKQ1KxKbhouWyEZgGJ/K6NmRj65rD9yn68uCNOa1RrUfC4SWp6D2q4kGwKuNBPyv4Xs5HyBFeywVp1Iy8xrpSpbCSa3t7mExE4JRR8S8xn/eeQ5fXuKtdqEWpSb3t9DzNWcXh6cY7Xv4t/ixW42W4mbzA/hFv6V5PHz48TN99vTI+w/w3Q6jomhHnHi/+zv8Acg9mTaIeYv8APWk38zO5Tj/JiR+KbmrRMq+hZScTuFlYFgMjOPxAWLrr4i4967nFxRTOJVzTRMjlzQ5VcMqWbQ6ZmChiPZVrgdMTvWhHu+v+jzP8RzTxMIrl93+C24fiBlYAi9iK8/OLTPPMZ4eP1581Nz9P5E/KteJdS09bqwXVmjW4DjZXAEj4o0dFPmpKJ/8AmvUdHy46EL+HpkehwC6xQXkZCUBMPiRcBj9ljRevLD8x2HkTlHtXTl8yPT103Wp5ZJP1HsLissZFaXG2k7MzfFccV5ijaZQh/wBssct//jt70ni32DLhUqsXyf2aF4QbVyHqdmK7JFna2JQ+RH1BoWjJqLtR8GXvDZckj2HUHS3XT+lc3pCF7eZzsYrST7iylxmV2JGkiMhP4dVYOfIFAaWwr4YzSV+y17r6HPqJNxu7Waf1E4xxIPh0S9kX7Q6E7NcixHpdx717X+GouOGvLVf5PDfxPO9enFaN3fsit4RMFC7jQW0Negp/LZnlcVHilJoXEYxVdw1/1kZRbf6gdJFJ8rpUVlfhts/sxjBNRpzUt1bzysarg3E8vC57H4XeJf8A3Sp0/wCaflXnumJdXGUly+uR6voBdZCMXs3+THcDe+p6kn6mvG4hWyPZU3d3NRiWug9K5y1GKStMg9j5THF1HKl0/dDn6Wp6dTgxUKi7n+RepDii49zX4PUc9e0PMhnoAOZQAcygCo+1GgA+1GgA+1GgCn4vgXlfMjhSVCsHUkWGxFj9K5mM6OWImp8VnawniMIqsuK9jP4bBcp5FzFu9e5FtbC+nTWvP46Cp1XBbWRya9NQqOK2I8yAub62Unc73A/rWado5cyE7JDfAeE8wzOJWjuwRlChgUChgRqLG5Pj00rtYbBwxNNOT0Y/Sw8asbt6GwnWJoBAyFo1VVAJIICABTmGoOm9d2n/AC7cOx0JUoShwSV0ZDiWEjjnIiXKMiXuxYk3c3JJJO9dnBTlOLcuZ5XpinClNQgrK1/PP8GclxK5ZFOhzG4PQ3NxXlKyl1srrO7+p9mwM6fwdLgd1wRt4WQ3wNhy9NhcD0BrGSzH6Uk6asROJOSbD61eIrXbbsiVwpyEj8VZTb0II/pXZp5U0jiVpJxavzN3xyOOSNnaIKyglSLrruNiL69DekcXTi6cpNZpOx5bE01KDk1mkV+EHe9VH9a8lPQ4VxoQAzqGvYhhoxXz6eldDo2nCrLgmrobwsIznaRfR4K8RiUBUItoTcG981zub6616SnFU0lFaHapPqmnHYoeOcJaJUd3zsXVBYZQFysx0ubnujXyphTcmdqhjZ16ii1ZJNkPEqO7WzOs0UXGRcrbx6+hpPF/IZQv1iSHeFSXFcmWp2KDvEbxMiidc2lhce51oisias0pRTLPh8xeRyoJFhfKL2OYWv8AWlcVSlOK4Vv9jnY6tTja7NLhbiVGCsbZr6EbqfGqdGUalOveSyzOJjakJUrRZJ4hKrDvoSF1GZAQD46ivSRk9jiSSazMvhzaOP8Av7teliuyjwMs5SJvBzGcUglVWVg4IcAg3Q7g0njW1TyOp0Ql1tnumbPF4SGWAwLaNNCBEFXKwN7gbb/zrhV6fXRcZ7nraElRacEsjBLghFnUEnlSlM22YZiuory+KXDVcD0VB8VNSNCovH7VynlIbTsyP2b4bK0RVnVVVjG2hLEKBqOmoNd2j0bDFfzVKy5HNxGNdGXA1mbj7Ua9IcMPtRoAPtRoAPtRoAjVABei5AVFwuFRxEXZnp4nEjnKTdibgr/UivN43B1alaUlbP8AeRyMRh5yqNogDCSZ2OXQqR8S3vcedZfAVeFLLX92KfCzyH+B8LkBkuwUEg2Uknau5gISpU3FnQw8JRjZl1Hwy27saf4mMWZW8Q4XHzL2Nyo1DMPHoDam6FecVZM5uMwlOpK81cxXa/hic6MC47pLak3ubDf0pHH1nKSb1seo/hjBxVKajkrr6HOGjCJYaAVy27nt4xUYpIqMUe8f3W/pV1oJ1PmfgzZ4FxkQa6BR8gK6q0PGTTbZopY0ljfS4sb1lUjeLTE6lN8LTIkPDkBuCw0t8XTXxrkywVF6r3Yh8LT5D2G4bGZVJBYi/wAR028NqYwuFp05XirepvRoRjK6Lj7OAO73fSujYbUSj7R8OdgmVgbPezafdI0sDWlN2Y7gpxpVOJ8ikxnDZTlsF0Ove8j5Vs5o7Dx1Pkyg4xgnUZmy2BGxudTbw86WxLvTZWhiIzrRSGOGmxPqf51yZHeo7oc4rhFffcbGiMrMtXpKpHM0PY3Dj7OBfZmH1v8A1re9zyWOp8NZrwNLCgDAm53q1KVncRnC6sT1dMt72vca07CTkroWlBLUpxh0IHdX3AptSdjmuCud4TAx8wHKo31AA6VnUlKxtQpx4ie/Db6q5H1FL8bHVBGZxHC5RzR3STJmBzf8QE7jwvXAxGFnOs5ZbnZw+IhCkovuLKCNwtsh+af91c2XR1W+375DXxdPvLPgcbKr3FruSBcH7qjp6V3+jac6NJxlz+yOVjpxqVOJciyro8QjYKm4WCi5AUAFAWCgLBQFhuSULuahtIMkQJmuzW/vQUpUXaMJ6kc7+1VsRYcwWJC5gepHypiEkkaxaSJmLkOS6ne3yNbwV2Wm7RuircsSCT0t8ia3SsKzfEk2UnFuDmWQNnykLbVcw3J8R40niafFJXO90PjHQptRW/2I/wDgL2tzV/5Z/wC+lfh+87v/AFZ2+UinssCTmlY3Fu4oXS/nerqihSfSM23kjQw4FUAttpvTpypcJKCkLvofrasKzadhTEy7Vh1BS7FchUJDXBtpUxbWZKdixw8nczN0v9DTUHdXN4u6IeNxAdRbcMN/CxrRI3hGzzIjrUjF0V3EuHLKpVr69V0NwRY1nUV42LU6nBNSWpVRdmrE5ZTv95Qf5EUo6KZ1afSc4tuy/fMdk4Ax3lHtH/5VCoLmay6Wk18qLTgnDOUpUMWuxNzpqQOntVZx4ckcnEVutnxSLQLqfT+oojoxV2ud4yEhV9D8966OGVo2Odin2kyPEu1MITkwKanyH8yBQy0NGyxwkmSK58TS9RpMcopuJAL3ufFr/W9Iz+YcjoSF2rFmhJ4fMMu+pJp2lZRsLVLt3JtamQUAFACVIBQQFABQBCx66+1LVtUZVNSKEsfUA/MVSasUkcyLVUA1Huf78LVaWiJexbmL9Xl8h86chlY1krxsVbDYeF/ramlqIt9mxGxTWIpess0dDASsmKpuKXOondDTjWpKPUlQJnAA8q32MZSsT8Zh7ILdKwqq6uJ1XfMjINKWZgcoO8anYCyeL9WR5fXenIqyQ1B2sVhF1bxGX5E1cak80claksMSj+/eqT0IXzHMVZGsQle1QkEpWJGGayjzv/OsqsTHizJ2EQN7UUoXKVJWJWLizLanYOzFKi4olSi20NMREJpnSxknTrRJ2LQu1ZFhiov1VvC30pOrmmdGnk0iqgWlJDKJLbViaI5wi3A9a1z47FHoXNPCYUAFABQAl6AC9ABegBjFpcelZ1Y3iUmrorwdfQW+ppaTukYthIaqgRzgort71tGN2i6V2XNMmxAxyAa1tCQrWgtSpdb3vS032mdajFKmrchIdqobx0OZRUlZEzhejL51tsLVNC7cXFqhq4uyplYK1hSk42ZhJWY/glDG/hV6cNy0IlhTBqU+KiKk+B/63qw1F8SRyKk0RGxNUnoRucx7VkzWJywBNCBrMkYWO5PlWdRXRnOyLPAx2Jq1FC1RkytzIpMU13PkbUxDQTq6kvhh1IPrVahpQJ7i4I8axYwUoXKSKSmrDUXcdlOlZLU0HuHx7eVb0ledzKo7RsWFNiwUAFABQA1mqQDNQAuagBCaAIOLAXWlakLGM4kJ5qziiqRa4UAC4603FWN0h7NVySHxEXt71pTMK6yKqTrWNVWkdDCS4qKGoG0rMajoK2ptQikmXKR5AD4WFbCjlxElJb0GbRVuup9aTnqLvUf4cLMfC1a0i8CwzVuaDWItYk9KC0W0Uplqw0nkPBc0R8RrVZaFOK0iIjViMxOb96gl6ltwtdGPibfKrJXQpXl2iWj2vRExY5zKvcqQcRDqT71tCQtVhuPYIW18aibuXoxsiVmrM2K7iTgeprCqka02R0k2pZLM3byLWEACnIRshWUrsczVoVDNQAZqADNQA1egAvQAXoAL0AQscLkelL1jOZCdKyRmiywVwgvTcdDdaD96sSMTvVkUlmV+Ii0BqlXNjGEdo2IaaXrIcTsS+HxXa/QVaKMK0srFnMdK0F46nCbCgGxuWspxTKSjkO4drVMMiIj+ar3LDWK1QipRaOpU8urDKJfDk+LwNVZlU1IWIjytasmhinO6GkGtQXuXWGGVPr86vohKb4pHa0JFWDGpsVANcEVMHmRJZDET2rRmcSSJarY0uQMcLvfypate5tTZwFpc2LKA90U7DQWlqOXq5UL0AF6AC9ACUAFABQAlQA3Kt6rJXKtXGFi1qigVSHr2rZItcQtUkXG2XSpuDWRzM1lqsjWmVZWsrDl8iXw6S2lXRhUV8yZuTVjPRDgFQVOWWoZAImlVSKo61qxIXoJGzEKtc0UziF7UBJEDFvmaqM2pqxxELEGoReTui5U3FW1QpoLaggLUEHFtbVaKtmVk87CZKlslIUJRcLDckdVklIE2jpEFY9WkzXjuiQK2RQWggWpAKACgBzJQAZaAEK1AHJFAHDLUEHIS1ESoojq1yUhclFywhSgCNiYr1DL08mMciqm9zqKHUUFJPImcvWrGbOwtBUTJrUblTsJQSGSgBClAHKpQiUMtFvUmlyJyKqapi8mgGydAmgqyMHqO5KCp1koIOHj1qyKtZ3DLQTcMlQSIUoIZxy9qrLUmOg4ooJOwtSQdZakAyUAGSgCRy6ADl0AclKgBOXQAcugDloqCGgEdSAvLoJEMdAHBhoJRwcPVTS52mHqSrY5yqCovKoAOVQQHLoAMlACcugBOXQiUcmGgtc4bD0EqRzyKgm46sdSVY4EqSovLoIF5dACcqgiwnKoAOVQSJy6qSHLosAoSgDoJUogXl1IBy6AJnLoATl0AIYqgBOXQAcqgA5NAC8mpATk0AJyqADlUEo5MNQSd8qpIuHKoIF5VAC8qgBOVQAcqgA5VAHJioJDlUECcqgm4jQ1BKYcmgDpY6khnQjoIF5dAByqADlUAJyqAE5VQAcqgA5VAAIqCTrl1JAvLoAl8ugA5dABy6ADl0AHLoAOXQAcugBOXQAnKoAOVQAcugBeXQAvLoAOXQAcugA5dABy6ADl0AIYqAE5dABy6ADl0AAioJDlUEBy6AF5dAC8ugA5dABy6ADl0AJy6ADl0ALy6ADl0AHLoA//Z"/>
          <p:cNvSpPr>
            <a:spLocks noChangeAspect="1" noChangeArrowheads="1"/>
          </p:cNvSpPr>
          <p:nvPr/>
        </p:nvSpPr>
        <p:spPr bwMode="auto">
          <a:xfrm>
            <a:off x="1524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785" y="2299884"/>
            <a:ext cx="3613665" cy="2195916"/>
          </a:xfrm>
          <a:prstGeom prst="rect">
            <a:avLst/>
          </a:prstGeom>
        </p:spPr>
      </p:pic>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9921" y="4667250"/>
            <a:ext cx="2687392" cy="1764405"/>
          </a:xfrm>
          <a:prstGeom prst="rect">
            <a:avLst/>
          </a:prstGeom>
        </p:spPr>
      </p:pic>
    </p:spTree>
    <p:extLst>
      <p:ext uri="{BB962C8B-B14F-4D97-AF65-F5344CB8AC3E}">
        <p14:creationId xmlns:p14="http://schemas.microsoft.com/office/powerpoint/2010/main" val="12377081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14950" y="2794000"/>
            <a:ext cx="5846763" cy="3759200"/>
          </a:xfrm>
        </p:spPr>
        <p:txBody>
          <a:bodyPr/>
          <a:lstStyle/>
          <a:p>
            <a:pPr algn="just"/>
            <a:r>
              <a:rPr lang="es-MX" dirty="0"/>
              <a:t>El análisis de esta dimensión supone una reflexión sobre el clima institucional, los espacios de participación interna y los estilos de comunicación. </a:t>
            </a:r>
          </a:p>
          <a:p>
            <a:pPr algn="just"/>
            <a:r>
              <a:rPr lang="es-MX" dirty="0"/>
              <a:t>Es fundamental analizar la repercusión que tiene el clima escolar en la disposición de los distintos miembros de la institución: docentes, directivos, administrativos, apoderados y estudiantes </a:t>
            </a:r>
          </a:p>
          <a:p>
            <a:endParaRPr lang="es-MX" dirty="0"/>
          </a:p>
        </p:txBody>
      </p:sp>
      <p:pic>
        <p:nvPicPr>
          <p:cNvPr id="4" name="Picture 6" descr="https://encrypted-tbn1.gstatic.com/images?q=tbn:ANd9GcSXF-U5-xM0hEMqlj9E9NlkTldJJrYpN4ooRcusdEfp_HQtwNL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2248304"/>
            <a:ext cx="2974147" cy="21079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s://encrypted-tbn0.gstatic.com/images?q=tbn:ANd9GcSSXc_wB2kTQDMXdJ2VlXR9Ic_Rt-SekFMcZrU3EXOd_KapvEK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22" y="4584880"/>
            <a:ext cx="3180278" cy="1706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722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smtClean="0"/>
              <a:t>Dimensión social</a:t>
            </a:r>
            <a:endParaRPr lang="es-MX" b="1" dirty="0"/>
          </a:p>
        </p:txBody>
      </p:sp>
      <p:sp>
        <p:nvSpPr>
          <p:cNvPr id="3" name="2 Marcador de contenido"/>
          <p:cNvSpPr>
            <a:spLocks noGrp="1"/>
          </p:cNvSpPr>
          <p:nvPr>
            <p:ph idx="1"/>
          </p:nvPr>
        </p:nvSpPr>
        <p:spPr>
          <a:xfrm>
            <a:off x="5100035" y="2318197"/>
            <a:ext cx="6787166" cy="4404573"/>
          </a:xfrm>
        </p:spPr>
        <p:txBody>
          <a:bodyPr>
            <a:normAutofit lnSpcReduction="10000"/>
          </a:bodyPr>
          <a:lstStyle/>
          <a:p>
            <a:r>
              <a:rPr lang="es-MX" dirty="0" smtClean="0"/>
              <a:t>La </a:t>
            </a:r>
            <a:r>
              <a:rPr lang="es-MX" dirty="0"/>
              <a:t>dimensión social de la práctica docente refiere a “el conjunto de relaciones que se refieren a la forma en que cada docente percibe y expresa su tarea como agente educativo cuyos destinatarios son diversos sectores sociales” </a:t>
            </a:r>
          </a:p>
          <a:p>
            <a:r>
              <a:rPr lang="es-MX" dirty="0"/>
              <a:t>El análisis de esta dimensión implica </a:t>
            </a:r>
            <a:r>
              <a:rPr lang="es-MX" dirty="0" smtClean="0"/>
              <a:t>las reflexiones:</a:t>
            </a:r>
          </a:p>
          <a:p>
            <a:r>
              <a:rPr lang="es-MX" dirty="0"/>
              <a:t>S</a:t>
            </a:r>
            <a:r>
              <a:rPr lang="es-MX" dirty="0" smtClean="0"/>
              <a:t>obre el </a:t>
            </a:r>
            <a:r>
              <a:rPr lang="es-MX" dirty="0"/>
              <a:t>sentido del quehacer docente, en el momento histórico en que vive y desde su entorno de desempeño. </a:t>
            </a:r>
            <a:endParaRPr lang="es-MX" dirty="0" smtClean="0"/>
          </a:p>
          <a:p>
            <a:r>
              <a:rPr lang="es-MX" dirty="0"/>
              <a:t>S</a:t>
            </a:r>
            <a:r>
              <a:rPr lang="es-MX" dirty="0" smtClean="0"/>
              <a:t>obre </a:t>
            </a:r>
            <a:r>
              <a:rPr lang="es-MX" dirty="0"/>
              <a:t>las propias expectativas y las que recaen en la figura del maestro, junto con las presiones desde el sistema y las familias.</a:t>
            </a:r>
          </a:p>
          <a:p>
            <a:r>
              <a:rPr lang="es-MX" dirty="0"/>
              <a:t>S</a:t>
            </a:r>
            <a:r>
              <a:rPr lang="es-MX" dirty="0" smtClean="0"/>
              <a:t>obre </a:t>
            </a:r>
            <a:r>
              <a:rPr lang="es-MX" dirty="0"/>
              <a:t>la forma que en el aula se expresa la distribución desigual de oportunidades, buscando alternativas de manejo diferentes a las tradicionales.</a:t>
            </a:r>
          </a:p>
          <a:p>
            <a:endParaRPr lang="es-MX" dirty="0"/>
          </a:p>
        </p:txBody>
      </p:sp>
      <p:pic>
        <p:nvPicPr>
          <p:cNvPr id="2050" name="Picture 2" descr="http://t0.gstatic.com/images?q=tbn:ANd9GcTNIVWl7a_NCpUn6yhz15XkUkjOSc7i30Mu_87fUJB3yLJEVDz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88" y="2064577"/>
            <a:ext cx="4343400" cy="46482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s://encrypted-tbn1.gstatic.com/images?q=tbn:ANd9GcTtdMS_T6NLES19DSt4BdsVRzKpzeqebPYXtaQIPyS1sEKVvpMi9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2589" y="4762164"/>
            <a:ext cx="2895867" cy="1844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3167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dirty="0" smtClean="0"/>
              <a:t>Ubicación de la escuela</a:t>
            </a:r>
          </a:p>
          <a:p>
            <a:r>
              <a:rPr lang="es-MX" dirty="0" smtClean="0"/>
              <a:t>Rasgos históricos de la institución</a:t>
            </a:r>
          </a:p>
          <a:p>
            <a:r>
              <a:rPr lang="es-MX" dirty="0" smtClean="0"/>
              <a:t>Urbano, Rural, semiurbano</a:t>
            </a:r>
          </a:p>
          <a:p>
            <a:r>
              <a:rPr lang="es-MX" dirty="0" smtClean="0"/>
              <a:t>Economía </a:t>
            </a:r>
          </a:p>
          <a:p>
            <a:r>
              <a:rPr lang="es-MX" dirty="0" smtClean="0"/>
              <a:t>Costumbres, tradiciones, prácticas sociales</a:t>
            </a:r>
          </a:p>
          <a:p>
            <a:endParaRPr lang="es-MX" dirty="0"/>
          </a:p>
          <a:p>
            <a:r>
              <a:rPr lang="es-MX" dirty="0" smtClean="0"/>
              <a:t>Como impacta esto en la educación.</a:t>
            </a:r>
          </a:p>
        </p:txBody>
      </p:sp>
    </p:spTree>
    <p:extLst>
      <p:ext uri="{BB962C8B-B14F-4D97-AF65-F5344CB8AC3E}">
        <p14:creationId xmlns:p14="http://schemas.microsoft.com/office/powerpoint/2010/main" val="8438976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193</TotalTime>
  <Words>793</Words>
  <Application>Microsoft Office PowerPoint</Application>
  <PresentationFormat>Personalizado</PresentationFormat>
  <Paragraphs>83</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Sala de reuniones Ion</vt:lpstr>
      <vt:lpstr>Dimensiones de la profesión docente</vt:lpstr>
      <vt:lpstr>Dimensión personal</vt:lpstr>
      <vt:lpstr>Presentación de PowerPoint</vt:lpstr>
      <vt:lpstr>Dimensión Institucional</vt:lpstr>
      <vt:lpstr>Presentación de PowerPoint</vt:lpstr>
      <vt:lpstr>Dimensión interpersonal</vt:lpstr>
      <vt:lpstr>Presentación de PowerPoint</vt:lpstr>
      <vt:lpstr>Dimensión social</vt:lpstr>
      <vt:lpstr>Presentación de PowerPoint</vt:lpstr>
      <vt:lpstr>Dimensión didáctica</vt:lpstr>
      <vt:lpstr>Presentación de PowerPoint</vt:lpstr>
      <vt:lpstr>Presentación de PowerPoint</vt:lpstr>
      <vt:lpstr>Es necesario analizar:</vt:lpstr>
      <vt:lpstr>Presentación de PowerPoint</vt:lpstr>
      <vt:lpstr>Dimensión Valoral (valórica).</vt:lpstr>
      <vt:lpstr>El análisis de ésta dimensión enfatiza:</vt:lpstr>
      <vt:lpstr>Conclusión. </vt:lpstr>
      <vt:lpstr>Bibliografía </vt:lpstr>
      <vt:lpstr>Presentación de PowerPoint</vt:lpstr>
      <vt:lpstr>Gracias por su atención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Dimensiones de la profesión docente</dc:title>
  <dc:creator>Maite Gisselle Lunna</dc:creator>
  <cp:lastModifiedBy>Carolina Cardona</cp:lastModifiedBy>
  <cp:revision>22</cp:revision>
  <dcterms:created xsi:type="dcterms:W3CDTF">2014-11-19T04:23:50Z</dcterms:created>
  <dcterms:modified xsi:type="dcterms:W3CDTF">2014-12-12T15:14:55Z</dcterms:modified>
</cp:coreProperties>
</file>